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07" r:id="rId2"/>
    <p:sldId id="283" r:id="rId3"/>
    <p:sldId id="300" r:id="rId4"/>
    <p:sldId id="299" r:id="rId5"/>
    <p:sldId id="301" r:id="rId6"/>
    <p:sldId id="284" r:id="rId7"/>
    <p:sldId id="288" r:id="rId8"/>
    <p:sldId id="286" r:id="rId9"/>
    <p:sldId id="290" r:id="rId10"/>
    <p:sldId id="293" r:id="rId11"/>
    <p:sldId id="294" r:id="rId12"/>
    <p:sldId id="318" r:id="rId13"/>
    <p:sldId id="295" r:id="rId14"/>
    <p:sldId id="308" r:id="rId15"/>
    <p:sldId id="296" r:id="rId16"/>
    <p:sldId id="309" r:id="rId17"/>
    <p:sldId id="310" r:id="rId18"/>
    <p:sldId id="303" r:id="rId19"/>
    <p:sldId id="287" r:id="rId20"/>
    <p:sldId id="305" r:id="rId21"/>
    <p:sldId id="291" r:id="rId22"/>
    <p:sldId id="312" r:id="rId23"/>
    <p:sldId id="313" r:id="rId24"/>
    <p:sldId id="317" r:id="rId25"/>
    <p:sldId id="314" r:id="rId26"/>
    <p:sldId id="315" r:id="rId27"/>
    <p:sldId id="316" r:id="rId2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0" autoAdjust="0"/>
    <p:restoredTop sz="86447" autoAdjust="0"/>
  </p:normalViewPr>
  <p:slideViewPr>
    <p:cSldViewPr>
      <p:cViewPr varScale="1">
        <p:scale>
          <a:sx n="61" d="100"/>
          <a:sy n="61" d="100"/>
        </p:scale>
        <p:origin x="-1434" y="-90"/>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sorterViewPr>
    <p:cViewPr>
      <p:scale>
        <a:sx n="100" d="100"/>
        <a:sy n="100" d="100"/>
      </p:scale>
      <p:origin x="0" y="19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bs2011\opslag\Gezondheidsmeter\projecten\CONNECT%20(SYMBPLT)\SFG\Analyse_presentatie_Simon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bs2011\opslag\Gezondheidsmeter\projecten\CONNECT%20(SYMBPLT)\SFG\Analyse_presentatie_Simon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sbs2011\opslag\Gezondheidsmeter\projecten\CONNECT%20(SYMBPLT)\presentaties\MEDMIJ_11_05_2017_v1.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sbs2011\opslag\Gezondheidsmeter\projecten\CONNECT%20(SYMBPLT)\presentaties\MEDMIJ_11_05_2017_v1.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nl-NL"/>
  <c:clrMapOvr bg1="lt1" tx1="dk1" bg2="lt2" tx2="dk2" accent1="accent1" accent2="accent2" accent3="accent3" accent4="accent4" accent5="accent5" accent6="accent6" hlink="hlink" folHlink="folHlink"/>
  <c:chart>
    <c:plotArea>
      <c:layout/>
      <c:barChart>
        <c:barDir val="col"/>
        <c:grouping val="clustered"/>
        <c:ser>
          <c:idx val="0"/>
          <c:order val="0"/>
          <c:tx>
            <c:strRef>
              <c:f>Blad1!$A$4</c:f>
              <c:strCache>
                <c:ptCount val="1"/>
                <c:pt idx="0">
                  <c:v>NSI Apneu coach</c:v>
                </c:pt>
              </c:strCache>
            </c:strRef>
          </c:tx>
          <c:cat>
            <c:strRef>
              <c:f>Blad1!$J$2</c:f>
              <c:strCache>
                <c:ptCount val="1"/>
                <c:pt idx="0">
                  <c:v>per persoon per half jaar</c:v>
                </c:pt>
              </c:strCache>
            </c:strRef>
          </c:cat>
          <c:val>
            <c:numRef>
              <c:f>Blad1!$J$4</c:f>
              <c:numCache>
                <c:formatCode>General</c:formatCode>
                <c:ptCount val="1"/>
                <c:pt idx="0">
                  <c:v>11.678571428571418</c:v>
                </c:pt>
              </c:numCache>
            </c:numRef>
          </c:val>
        </c:ser>
        <c:ser>
          <c:idx val="1"/>
          <c:order val="1"/>
          <c:tx>
            <c:strRef>
              <c:f>Blad1!$A$3</c:f>
              <c:strCache>
                <c:ptCount val="1"/>
                <c:pt idx="0">
                  <c:v>OSAS coach v2</c:v>
                </c:pt>
              </c:strCache>
            </c:strRef>
          </c:tx>
          <c:cat>
            <c:strRef>
              <c:f>Blad1!$D$2</c:f>
              <c:strCache>
                <c:ptCount val="1"/>
                <c:pt idx="0">
                  <c:v># dagboeken</c:v>
                </c:pt>
              </c:strCache>
            </c:strRef>
          </c:cat>
          <c:val>
            <c:numRef>
              <c:f>Blad1!$J$3</c:f>
              <c:numCache>
                <c:formatCode>General</c:formatCode>
                <c:ptCount val="1"/>
                <c:pt idx="0">
                  <c:v>15.085106382978726</c:v>
                </c:pt>
              </c:numCache>
            </c:numRef>
          </c:val>
        </c:ser>
        <c:axId val="72120576"/>
        <c:axId val="72388608"/>
      </c:barChart>
      <c:catAx>
        <c:axId val="72120576"/>
        <c:scaling>
          <c:orientation val="minMax"/>
        </c:scaling>
        <c:axPos val="b"/>
        <c:numFmt formatCode="General" sourceLinked="1"/>
        <c:tickLblPos val="nextTo"/>
        <c:crossAx val="72388608"/>
        <c:crosses val="autoZero"/>
        <c:auto val="1"/>
        <c:lblAlgn val="ctr"/>
        <c:lblOffset val="100"/>
      </c:catAx>
      <c:valAx>
        <c:axId val="72388608"/>
        <c:scaling>
          <c:orientation val="minMax"/>
          <c:min val="0"/>
        </c:scaling>
        <c:axPos val="l"/>
        <c:majorGridlines/>
        <c:title>
          <c:tx>
            <c:rich>
              <a:bodyPr rot="0" vert="horz"/>
              <a:lstStyle/>
              <a:p>
                <a:pPr>
                  <a:defRPr/>
                </a:pPr>
                <a:r>
                  <a:rPr lang="en-US"/>
                  <a:t>Aantal dagboeken</a:t>
                </a:r>
              </a:p>
            </c:rich>
          </c:tx>
          <c:layout/>
        </c:title>
        <c:numFmt formatCode="General" sourceLinked="1"/>
        <c:tickLblPos val="nextTo"/>
        <c:crossAx val="72120576"/>
        <c:crosses val="autoZero"/>
        <c:crossBetween val="between"/>
      </c:valAx>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nl-NL"/>
  <c:clrMapOvr bg1="lt1" tx1="dk1" bg2="lt2" tx2="dk2" accent1="accent1" accent2="accent2" accent3="accent3" accent4="accent4" accent5="accent5" accent6="accent6" hlink="hlink" folHlink="folHlink"/>
  <c:chart>
    <c:plotArea>
      <c:layout/>
      <c:barChart>
        <c:barDir val="col"/>
        <c:grouping val="clustered"/>
        <c:ser>
          <c:idx val="0"/>
          <c:order val="0"/>
          <c:tx>
            <c:strRef>
              <c:f>Blad1!$A$4</c:f>
              <c:strCache>
                <c:ptCount val="1"/>
                <c:pt idx="0">
                  <c:v>NSI Apneu coach</c:v>
                </c:pt>
              </c:strCache>
            </c:strRef>
          </c:tx>
          <c:cat>
            <c:strRef>
              <c:f>Blad1!$K$2</c:f>
              <c:strCache>
                <c:ptCount val="1"/>
                <c:pt idx="0">
                  <c:v>per persoon</c:v>
                </c:pt>
              </c:strCache>
            </c:strRef>
          </c:cat>
          <c:val>
            <c:numRef>
              <c:f>Blad1!$K$4</c:f>
              <c:numCache>
                <c:formatCode>General</c:formatCode>
                <c:ptCount val="1"/>
                <c:pt idx="0">
                  <c:v>2.0506912442396312</c:v>
                </c:pt>
              </c:numCache>
            </c:numRef>
          </c:val>
        </c:ser>
        <c:ser>
          <c:idx val="1"/>
          <c:order val="1"/>
          <c:tx>
            <c:strRef>
              <c:f>Blad1!$A$3</c:f>
              <c:strCache>
                <c:ptCount val="1"/>
                <c:pt idx="0">
                  <c:v>OSAS coach v2</c:v>
                </c:pt>
              </c:strCache>
            </c:strRef>
          </c:tx>
          <c:cat>
            <c:strRef>
              <c:f>Blad1!$K$2</c:f>
              <c:strCache>
                <c:ptCount val="1"/>
                <c:pt idx="0">
                  <c:v>per persoon</c:v>
                </c:pt>
              </c:strCache>
            </c:strRef>
          </c:cat>
          <c:val>
            <c:numRef>
              <c:f>Blad1!$K$3</c:f>
              <c:numCache>
                <c:formatCode>General</c:formatCode>
                <c:ptCount val="1"/>
                <c:pt idx="0">
                  <c:v>2.6808510638297873</c:v>
                </c:pt>
              </c:numCache>
            </c:numRef>
          </c:val>
        </c:ser>
        <c:dLbls/>
        <c:axId val="49491968"/>
        <c:axId val="49493504"/>
      </c:barChart>
      <c:catAx>
        <c:axId val="49491968"/>
        <c:scaling>
          <c:orientation val="minMax"/>
        </c:scaling>
        <c:axPos val="b"/>
        <c:numFmt formatCode="General" sourceLinked="0"/>
        <c:tickLblPos val="nextTo"/>
        <c:crossAx val="49493504"/>
        <c:crosses val="autoZero"/>
        <c:auto val="1"/>
        <c:lblAlgn val="ctr"/>
        <c:lblOffset val="100"/>
      </c:catAx>
      <c:valAx>
        <c:axId val="49493504"/>
        <c:scaling>
          <c:orientation val="minMax"/>
          <c:max val="3"/>
          <c:min val="0"/>
        </c:scaling>
        <c:axPos val="l"/>
        <c:majorGridlines/>
        <c:title>
          <c:tx>
            <c:rich>
              <a:bodyPr rot="0" vert="horz"/>
              <a:lstStyle/>
              <a:p>
                <a:pPr>
                  <a:defRPr/>
                </a:pPr>
                <a:r>
                  <a:rPr lang="en-US"/>
                  <a:t>Geraad-</a:t>
                </a:r>
              </a:p>
              <a:p>
                <a:pPr>
                  <a:defRPr/>
                </a:pPr>
                <a:r>
                  <a:rPr lang="en-US"/>
                  <a:t>pleegde</a:t>
                </a:r>
              </a:p>
              <a:p>
                <a:pPr>
                  <a:defRPr/>
                </a:pPr>
                <a:r>
                  <a:rPr lang="en-US"/>
                  <a:t>Kennisbank</a:t>
                </a:r>
              </a:p>
            </c:rich>
          </c:tx>
          <c:layout>
            <c:manualLayout>
              <c:xMode val="edge"/>
              <c:yMode val="edge"/>
              <c:x val="1.1594202898550725E-2"/>
              <c:y val="0.38706401283172936"/>
            </c:manualLayout>
          </c:layout>
        </c:title>
        <c:numFmt formatCode="General" sourceLinked="1"/>
        <c:tickLblPos val="nextTo"/>
        <c:crossAx val="49491968"/>
        <c:crosses val="autoZero"/>
        <c:crossBetween val="between"/>
        <c:majorUnit val="0.5"/>
        <c:minorUnit val="2.0000000000000018E-2"/>
      </c:valAx>
    </c:plotArea>
    <c:legend>
      <c:legendPos val="r"/>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nl-NL"/>
  <c:clrMapOvr bg1="lt1" tx1="dk1" bg2="lt2" tx2="dk2" accent1="accent1" accent2="accent2" accent3="accent3" accent4="accent4" accent5="accent5" accent6="accent6" hlink="hlink" folHlink="folHlink"/>
  <c:chart>
    <c:plotArea>
      <c:layout/>
      <c:barChart>
        <c:barDir val="col"/>
        <c:grouping val="clustered"/>
        <c:ser>
          <c:idx val="0"/>
          <c:order val="0"/>
          <c:tx>
            <c:strRef>
              <c:f>Blad1!$A$4</c:f>
              <c:strCache>
                <c:ptCount val="1"/>
                <c:pt idx="0">
                  <c:v>NSI Apneu coach</c:v>
                </c:pt>
              </c:strCache>
            </c:strRef>
          </c:tx>
          <c:cat>
            <c:strRef>
              <c:f>Blad1!$F$2</c:f>
              <c:strCache>
                <c:ptCount val="1"/>
                <c:pt idx="0">
                  <c:v>Ja</c:v>
                </c:pt>
              </c:strCache>
            </c:strRef>
          </c:cat>
          <c:val>
            <c:numRef>
              <c:f>Blad1!$M$4</c:f>
              <c:numCache>
                <c:formatCode>General</c:formatCode>
                <c:ptCount val="1"/>
                <c:pt idx="0">
                  <c:v>83.146067415730343</c:v>
                </c:pt>
              </c:numCache>
            </c:numRef>
          </c:val>
        </c:ser>
        <c:ser>
          <c:idx val="1"/>
          <c:order val="1"/>
          <c:tx>
            <c:strRef>
              <c:f>Blad1!$A$3</c:f>
              <c:strCache>
                <c:ptCount val="1"/>
                <c:pt idx="0">
                  <c:v>OSAS coach v2</c:v>
                </c:pt>
              </c:strCache>
            </c:strRef>
          </c:tx>
          <c:cat>
            <c:strRef>
              <c:f>Blad1!$F$2</c:f>
              <c:strCache>
                <c:ptCount val="1"/>
                <c:pt idx="0">
                  <c:v>Ja</c:v>
                </c:pt>
              </c:strCache>
            </c:strRef>
          </c:cat>
          <c:val>
            <c:numRef>
              <c:f>Blad1!$M$3</c:f>
              <c:numCache>
                <c:formatCode>General</c:formatCode>
                <c:ptCount val="1"/>
                <c:pt idx="0">
                  <c:v>86.507936507936478</c:v>
                </c:pt>
              </c:numCache>
            </c:numRef>
          </c:val>
        </c:ser>
        <c:dLbls/>
        <c:axId val="49535616"/>
        <c:axId val="49537408"/>
      </c:barChart>
      <c:catAx>
        <c:axId val="49535616"/>
        <c:scaling>
          <c:orientation val="minMax"/>
        </c:scaling>
        <c:axPos val="b"/>
        <c:numFmt formatCode="General" sourceLinked="0"/>
        <c:tickLblPos val="nextTo"/>
        <c:crossAx val="49537408"/>
        <c:crosses val="autoZero"/>
        <c:auto val="1"/>
        <c:lblAlgn val="ctr"/>
        <c:lblOffset val="100"/>
      </c:catAx>
      <c:valAx>
        <c:axId val="49537408"/>
        <c:scaling>
          <c:orientation val="minMax"/>
          <c:max val="100"/>
          <c:min val="50"/>
        </c:scaling>
        <c:axPos val="l"/>
        <c:majorGridlines/>
        <c:title>
          <c:tx>
            <c:rich>
              <a:bodyPr rot="0" vert="wordArtVert"/>
              <a:lstStyle/>
              <a:p>
                <a:pPr>
                  <a:defRPr/>
                </a:pPr>
                <a:r>
                  <a:rPr lang="en-US"/>
                  <a:t>%</a:t>
                </a:r>
              </a:p>
            </c:rich>
          </c:tx>
          <c:layout/>
        </c:title>
        <c:numFmt formatCode="General" sourceLinked="1"/>
        <c:tickLblPos val="nextTo"/>
        <c:crossAx val="49535616"/>
        <c:crosses val="autoZero"/>
        <c:crossBetween val="between"/>
      </c:valAx>
    </c:plotArea>
    <c:legend>
      <c:legendPos val="r"/>
      <c:layout/>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nl-NL"/>
  <c:clrMapOvr bg1="lt1" tx1="dk1" bg2="lt2" tx2="dk2" accent1="accent1" accent2="accent2" accent3="accent3" accent4="accent4" accent5="accent5" accent6="accent6" hlink="hlink" folHlink="folHlink"/>
  <c:chart>
    <c:plotArea>
      <c:layout/>
      <c:barChart>
        <c:barDir val="col"/>
        <c:grouping val="clustered"/>
        <c:ser>
          <c:idx val="0"/>
          <c:order val="0"/>
          <c:tx>
            <c:strRef>
              <c:f>Blad1!$E$18</c:f>
              <c:strCache>
                <c:ptCount val="1"/>
                <c:pt idx="0">
                  <c:v>aangemeld</c:v>
                </c:pt>
              </c:strCache>
            </c:strRef>
          </c:tx>
          <c:dLbls>
            <c:spPr>
              <a:noFill/>
              <a:ln>
                <a:noFill/>
              </a:ln>
              <a:effectLst/>
            </c:spPr>
            <c:showVal val="1"/>
            <c:extLst>
              <c:ext xmlns:c15="http://schemas.microsoft.com/office/drawing/2012/chart" uri="{CE6537A1-D6FC-4f65-9D91-7224C49458BB}">
                <c15:showLeaderLines val="0"/>
              </c:ext>
            </c:extLst>
          </c:dLbls>
          <c:cat>
            <c:strRef>
              <c:f>Blad1!$D$19:$D$21</c:f>
              <c:strCache>
                <c:ptCount val="3"/>
                <c:pt idx="0">
                  <c:v>astma</c:v>
                </c:pt>
                <c:pt idx="1">
                  <c:v>copd</c:v>
                </c:pt>
                <c:pt idx="2">
                  <c:v>osas</c:v>
                </c:pt>
              </c:strCache>
            </c:strRef>
          </c:cat>
          <c:val>
            <c:numRef>
              <c:f>Blad1!$E$19:$E$21</c:f>
              <c:numCache>
                <c:formatCode>General</c:formatCode>
                <c:ptCount val="3"/>
                <c:pt idx="0">
                  <c:v>142</c:v>
                </c:pt>
                <c:pt idx="1">
                  <c:v>81</c:v>
                </c:pt>
                <c:pt idx="2">
                  <c:v>315</c:v>
                </c:pt>
              </c:numCache>
            </c:numRef>
          </c:val>
        </c:ser>
        <c:ser>
          <c:idx val="1"/>
          <c:order val="1"/>
          <c:tx>
            <c:strRef>
              <c:f>Blad1!$F$18</c:f>
              <c:strCache>
                <c:ptCount val="1"/>
                <c:pt idx="0">
                  <c:v>gestart</c:v>
                </c:pt>
              </c:strCache>
            </c:strRef>
          </c:tx>
          <c:dLbls>
            <c:spPr>
              <a:noFill/>
              <a:ln>
                <a:noFill/>
              </a:ln>
              <a:effectLst/>
            </c:spPr>
            <c:showVal val="1"/>
            <c:extLst>
              <c:ext xmlns:c15="http://schemas.microsoft.com/office/drawing/2012/chart" uri="{CE6537A1-D6FC-4f65-9D91-7224C49458BB}">
                <c15:showLeaderLines val="0"/>
              </c:ext>
            </c:extLst>
          </c:dLbls>
          <c:cat>
            <c:strRef>
              <c:f>Blad1!$D$19:$D$21</c:f>
              <c:strCache>
                <c:ptCount val="3"/>
                <c:pt idx="0">
                  <c:v>astma</c:v>
                </c:pt>
                <c:pt idx="1">
                  <c:v>copd</c:v>
                </c:pt>
                <c:pt idx="2">
                  <c:v>osas</c:v>
                </c:pt>
              </c:strCache>
            </c:strRef>
          </c:cat>
          <c:val>
            <c:numRef>
              <c:f>Blad1!$F$19:$F$21</c:f>
              <c:numCache>
                <c:formatCode>General</c:formatCode>
                <c:ptCount val="3"/>
                <c:pt idx="0">
                  <c:v>121</c:v>
                </c:pt>
                <c:pt idx="1">
                  <c:v>70</c:v>
                </c:pt>
                <c:pt idx="2">
                  <c:v>264</c:v>
                </c:pt>
              </c:numCache>
            </c:numRef>
          </c:val>
        </c:ser>
        <c:dLbls/>
        <c:axId val="49212800"/>
        <c:axId val="49214592"/>
      </c:barChart>
      <c:catAx>
        <c:axId val="49212800"/>
        <c:scaling>
          <c:orientation val="minMax"/>
        </c:scaling>
        <c:axPos val="b"/>
        <c:numFmt formatCode="General" sourceLinked="0"/>
        <c:tickLblPos val="nextTo"/>
        <c:txPr>
          <a:bodyPr/>
          <a:lstStyle/>
          <a:p>
            <a:pPr>
              <a:defRPr sz="2000"/>
            </a:pPr>
            <a:endParaRPr lang="nl-NL"/>
          </a:p>
        </c:txPr>
        <c:crossAx val="49214592"/>
        <c:crosses val="autoZero"/>
        <c:auto val="1"/>
        <c:lblAlgn val="ctr"/>
        <c:lblOffset val="100"/>
      </c:catAx>
      <c:valAx>
        <c:axId val="49214592"/>
        <c:scaling>
          <c:orientation val="minMax"/>
        </c:scaling>
        <c:axPos val="l"/>
        <c:majorGridlines/>
        <c:numFmt formatCode="General" sourceLinked="1"/>
        <c:tickLblPos val="nextTo"/>
        <c:crossAx val="49212800"/>
        <c:crosses val="autoZero"/>
        <c:crossBetween val="between"/>
      </c:valAx>
    </c:plotArea>
    <c:legend>
      <c:legendPos val="r"/>
      <c:layout/>
      <c:txPr>
        <a:bodyPr/>
        <a:lstStyle/>
        <a:p>
          <a:pPr>
            <a:defRPr sz="1600"/>
          </a:pPr>
          <a:endParaRPr lang="nl-NL"/>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nl-NL"/>
  <c:chart>
    <c:plotArea>
      <c:layout/>
      <c:barChart>
        <c:barDir val="col"/>
        <c:grouping val="clustered"/>
        <c:dLbls/>
        <c:axId val="70535808"/>
        <c:axId val="70549888"/>
      </c:barChart>
      <c:catAx>
        <c:axId val="70535808"/>
        <c:scaling>
          <c:orientation val="minMax"/>
        </c:scaling>
        <c:axPos val="b"/>
        <c:tickLblPos val="nextTo"/>
        <c:crossAx val="70549888"/>
        <c:crosses val="autoZero"/>
        <c:auto val="1"/>
        <c:lblAlgn val="ctr"/>
        <c:lblOffset val="100"/>
      </c:catAx>
      <c:valAx>
        <c:axId val="70549888"/>
        <c:scaling>
          <c:orientation val="minMax"/>
        </c:scaling>
        <c:axPos val="l"/>
        <c:majorGridlines/>
        <c:numFmt formatCode="General" sourceLinked="1"/>
        <c:tickLblPos val="nextTo"/>
        <c:crossAx val="70535808"/>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nl-NL"/>
  <c:clrMapOvr bg1="lt1" tx1="dk1" bg2="lt2" tx2="dk2" accent1="accent1" accent2="accent2" accent3="accent3" accent4="accent4" accent5="accent5" accent6="accent6" hlink="hlink" folHlink="folHlink"/>
  <c:chart>
    <c:title>
      <c:layout/>
    </c:title>
    <c:plotArea>
      <c:layout/>
      <c:barChart>
        <c:barDir val="col"/>
        <c:grouping val="clustered"/>
        <c:ser>
          <c:idx val="0"/>
          <c:order val="0"/>
          <c:tx>
            <c:strRef>
              <c:f>Blad3!$J$4</c:f>
              <c:strCache>
                <c:ptCount val="1"/>
                <c:pt idx="0">
                  <c:v>toestemming anonieme analyses</c:v>
                </c:pt>
              </c:strCache>
            </c:strRef>
          </c:tx>
          <c:cat>
            <c:strRef>
              <c:f>Blad3!$K$3:$L$3</c:f>
              <c:strCache>
                <c:ptCount val="2"/>
                <c:pt idx="0">
                  <c:v>ja</c:v>
                </c:pt>
                <c:pt idx="1">
                  <c:v>nee</c:v>
                </c:pt>
              </c:strCache>
            </c:strRef>
          </c:cat>
          <c:val>
            <c:numRef>
              <c:f>Blad3!$K$4:$L$4</c:f>
              <c:numCache>
                <c:formatCode>General</c:formatCode>
                <c:ptCount val="2"/>
                <c:pt idx="0">
                  <c:v>58</c:v>
                </c:pt>
                <c:pt idx="1">
                  <c:v>3</c:v>
                </c:pt>
              </c:numCache>
            </c:numRef>
          </c:val>
        </c:ser>
        <c:dLbls/>
        <c:axId val="70557056"/>
        <c:axId val="69805184"/>
      </c:barChart>
      <c:catAx>
        <c:axId val="70557056"/>
        <c:scaling>
          <c:orientation val="minMax"/>
        </c:scaling>
        <c:axPos val="b"/>
        <c:numFmt formatCode="General" sourceLinked="0"/>
        <c:tickLblPos val="nextTo"/>
        <c:crossAx val="69805184"/>
        <c:crosses val="autoZero"/>
        <c:auto val="1"/>
        <c:lblAlgn val="ctr"/>
        <c:lblOffset val="100"/>
      </c:catAx>
      <c:valAx>
        <c:axId val="69805184"/>
        <c:scaling>
          <c:orientation val="minMax"/>
        </c:scaling>
        <c:axPos val="l"/>
        <c:majorGridlines/>
        <c:numFmt formatCode="General" sourceLinked="1"/>
        <c:tickLblPos val="nextTo"/>
        <c:crossAx val="70557056"/>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062FA-1389-4E11-BAEC-B6C63ECDB761}" type="doc">
      <dgm:prSet loTypeId="urn:microsoft.com/office/officeart/2005/8/layout/chevron1" loCatId="process" qsTypeId="urn:microsoft.com/office/officeart/2005/8/quickstyle/simple1" qsCatId="simple" csTypeId="urn:microsoft.com/office/officeart/2005/8/colors/accent1_2" csCatId="accent1" phldr="1"/>
      <dgm:spPr/>
    </dgm:pt>
    <dgm:pt modelId="{5A1EDE78-5CB3-4519-8024-9E977CD07C99}">
      <dgm:prSet phldrT="[Tekst]"/>
      <dgm:spPr>
        <a:xfrm>
          <a:off x="2827" y="246856"/>
          <a:ext cx="1646039" cy="65841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2010</a:t>
          </a:r>
          <a:endParaRPr lang="nl-NL" dirty="0">
            <a:solidFill>
              <a:sysClr val="window" lastClr="FFFFFF"/>
            </a:solidFill>
            <a:latin typeface="Calibri"/>
            <a:ea typeface="+mn-ea"/>
            <a:cs typeface="+mn-cs"/>
          </a:endParaRPr>
        </a:p>
      </dgm:t>
    </dgm:pt>
    <dgm:pt modelId="{9BA368E1-7D92-42DB-B879-65218247242A}" type="parTrans" cxnId="{78F4A862-0DB7-4445-AC9F-549FC9F3027F}">
      <dgm:prSet/>
      <dgm:spPr/>
      <dgm:t>
        <a:bodyPr/>
        <a:lstStyle/>
        <a:p>
          <a:endParaRPr lang="nl-NL"/>
        </a:p>
      </dgm:t>
    </dgm:pt>
    <dgm:pt modelId="{EF6F6E4F-9A49-4887-BD5A-7CDB092E4C24}" type="sibTrans" cxnId="{78F4A862-0DB7-4445-AC9F-549FC9F3027F}">
      <dgm:prSet/>
      <dgm:spPr/>
      <dgm:t>
        <a:bodyPr/>
        <a:lstStyle/>
        <a:p>
          <a:endParaRPr lang="nl-NL"/>
        </a:p>
      </dgm:t>
    </dgm:pt>
    <dgm:pt modelId="{FDCA9951-AC8D-4C75-A7F4-4E9CD0683BAF}" type="pres">
      <dgm:prSet presAssocID="{B2A062FA-1389-4E11-BAEC-B6C63ECDB761}" presName="Name0" presStyleCnt="0">
        <dgm:presLayoutVars>
          <dgm:dir/>
          <dgm:animLvl val="lvl"/>
          <dgm:resizeHandles val="exact"/>
        </dgm:presLayoutVars>
      </dgm:prSet>
      <dgm:spPr/>
    </dgm:pt>
    <dgm:pt modelId="{4D17C24C-85AC-457E-B992-643A260375FE}" type="pres">
      <dgm:prSet presAssocID="{5A1EDE78-5CB3-4519-8024-9E977CD07C99}" presName="parTxOnly" presStyleLbl="node1" presStyleIdx="0" presStyleCnt="1" custLinFactNeighborX="391" custLinFactNeighborY="1088">
        <dgm:presLayoutVars>
          <dgm:chMax val="0"/>
          <dgm:chPref val="0"/>
          <dgm:bulletEnabled val="1"/>
        </dgm:presLayoutVars>
      </dgm:prSet>
      <dgm:spPr>
        <a:prstGeom prst="chevron">
          <a:avLst/>
        </a:prstGeom>
      </dgm:spPr>
      <dgm:t>
        <a:bodyPr/>
        <a:lstStyle/>
        <a:p>
          <a:endParaRPr lang="nl-NL"/>
        </a:p>
      </dgm:t>
    </dgm:pt>
  </dgm:ptLst>
  <dgm:cxnLst>
    <dgm:cxn modelId="{E13948E4-F3FC-4139-BB34-6767E113A677}" type="presOf" srcId="{B2A062FA-1389-4E11-BAEC-B6C63ECDB761}" destId="{FDCA9951-AC8D-4C75-A7F4-4E9CD0683BAF}" srcOrd="0" destOrd="0" presId="urn:microsoft.com/office/officeart/2005/8/layout/chevron1"/>
    <dgm:cxn modelId="{071888A7-D42B-4ECC-83B0-6CD010D0AEBD}" type="presOf" srcId="{5A1EDE78-5CB3-4519-8024-9E977CD07C99}" destId="{4D17C24C-85AC-457E-B992-643A260375FE}" srcOrd="0" destOrd="0" presId="urn:microsoft.com/office/officeart/2005/8/layout/chevron1"/>
    <dgm:cxn modelId="{78F4A862-0DB7-4445-AC9F-549FC9F3027F}" srcId="{B2A062FA-1389-4E11-BAEC-B6C63ECDB761}" destId="{5A1EDE78-5CB3-4519-8024-9E977CD07C99}" srcOrd="0" destOrd="0" parTransId="{9BA368E1-7D92-42DB-B879-65218247242A}" sibTransId="{EF6F6E4F-9A49-4887-BD5A-7CDB092E4C24}"/>
    <dgm:cxn modelId="{F2B5636B-FCC7-4765-A587-717DEC6FA9A3}" type="presParOf" srcId="{FDCA9951-AC8D-4C75-A7F4-4E9CD0683BAF}" destId="{4D17C24C-85AC-457E-B992-643A260375FE}" srcOrd="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062FA-1389-4E11-BAEC-B6C63ECDB761}" type="doc">
      <dgm:prSet loTypeId="urn:microsoft.com/office/officeart/2005/8/layout/chevron1" loCatId="process" qsTypeId="urn:microsoft.com/office/officeart/2005/8/quickstyle/simple1" qsCatId="simple" csTypeId="urn:microsoft.com/office/officeart/2005/8/colors/accent1_2" csCatId="accent1" phldr="1"/>
      <dgm:spPr/>
    </dgm:pt>
    <dgm:pt modelId="{5A1EDE78-5CB3-4519-8024-9E977CD07C99}">
      <dgm:prSet phldrT="[Tekst]"/>
      <dgm:spPr>
        <a:xfrm>
          <a:off x="2827" y="246856"/>
          <a:ext cx="1646039" cy="65841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2010</a:t>
          </a:r>
          <a:endParaRPr lang="nl-NL" dirty="0">
            <a:solidFill>
              <a:sysClr val="window" lastClr="FFFFFF"/>
            </a:solidFill>
            <a:latin typeface="Calibri"/>
            <a:ea typeface="+mn-ea"/>
            <a:cs typeface="+mn-cs"/>
          </a:endParaRPr>
        </a:p>
      </dgm:t>
    </dgm:pt>
    <dgm:pt modelId="{9BA368E1-7D92-42DB-B879-65218247242A}" type="parTrans" cxnId="{78F4A862-0DB7-4445-AC9F-549FC9F3027F}">
      <dgm:prSet/>
      <dgm:spPr/>
      <dgm:t>
        <a:bodyPr/>
        <a:lstStyle/>
        <a:p>
          <a:endParaRPr lang="nl-NL"/>
        </a:p>
      </dgm:t>
    </dgm:pt>
    <dgm:pt modelId="{EF6F6E4F-9A49-4887-BD5A-7CDB092E4C24}" type="sibTrans" cxnId="{78F4A862-0DB7-4445-AC9F-549FC9F3027F}">
      <dgm:prSet/>
      <dgm:spPr/>
      <dgm:t>
        <a:bodyPr/>
        <a:lstStyle/>
        <a:p>
          <a:endParaRPr lang="nl-NL"/>
        </a:p>
      </dgm:t>
    </dgm:pt>
    <dgm:pt modelId="{65F5B765-7B36-44A1-BB7F-AA6DECFD7E01}">
      <dgm:prSet phldrT="[Tekst]"/>
      <dgm:spPr>
        <a:xfrm>
          <a:off x="1484262" y="246856"/>
          <a:ext cx="1646039" cy="65841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2013</a:t>
          </a:r>
          <a:endParaRPr lang="nl-NL" dirty="0">
            <a:solidFill>
              <a:sysClr val="window" lastClr="FFFFFF"/>
            </a:solidFill>
            <a:latin typeface="Calibri"/>
            <a:ea typeface="+mn-ea"/>
            <a:cs typeface="+mn-cs"/>
          </a:endParaRPr>
        </a:p>
      </dgm:t>
    </dgm:pt>
    <dgm:pt modelId="{6A98BDBB-EB32-495E-B16A-6DB230A46BF2}" type="parTrans" cxnId="{893B6A1D-A69D-4D75-B5FD-84C216D16CCD}">
      <dgm:prSet/>
      <dgm:spPr/>
      <dgm:t>
        <a:bodyPr/>
        <a:lstStyle/>
        <a:p>
          <a:endParaRPr lang="nl-NL"/>
        </a:p>
      </dgm:t>
    </dgm:pt>
    <dgm:pt modelId="{B8F6F551-3427-4FF1-B6A1-0E82A1D310A0}" type="sibTrans" cxnId="{893B6A1D-A69D-4D75-B5FD-84C216D16CCD}">
      <dgm:prSet/>
      <dgm:spPr/>
      <dgm:t>
        <a:bodyPr/>
        <a:lstStyle/>
        <a:p>
          <a:endParaRPr lang="nl-NL"/>
        </a:p>
      </dgm:t>
    </dgm:pt>
    <dgm:pt modelId="{91683C67-A2C6-4708-9F39-FEABA426080C}">
      <dgm:prSet phldrT="[Tekst]"/>
      <dgm:spPr>
        <a:xfrm>
          <a:off x="2965698" y="246856"/>
          <a:ext cx="1646039" cy="65841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2016</a:t>
          </a:r>
          <a:endParaRPr lang="nl-NL" dirty="0">
            <a:solidFill>
              <a:sysClr val="window" lastClr="FFFFFF"/>
            </a:solidFill>
            <a:latin typeface="Calibri"/>
            <a:ea typeface="+mn-ea"/>
            <a:cs typeface="+mn-cs"/>
          </a:endParaRPr>
        </a:p>
      </dgm:t>
    </dgm:pt>
    <dgm:pt modelId="{C5255077-7636-4BD5-87D9-CBD723B0ED79}" type="parTrans" cxnId="{179CC1D5-6AA7-486B-B5D0-99FA04843423}">
      <dgm:prSet/>
      <dgm:spPr/>
      <dgm:t>
        <a:bodyPr/>
        <a:lstStyle/>
        <a:p>
          <a:endParaRPr lang="nl-NL"/>
        </a:p>
      </dgm:t>
    </dgm:pt>
    <dgm:pt modelId="{DD299972-2D26-48B3-9B36-D02E99DC70CE}" type="sibTrans" cxnId="{179CC1D5-6AA7-486B-B5D0-99FA04843423}">
      <dgm:prSet/>
      <dgm:spPr/>
      <dgm:t>
        <a:bodyPr/>
        <a:lstStyle/>
        <a:p>
          <a:endParaRPr lang="nl-NL"/>
        </a:p>
      </dgm:t>
    </dgm:pt>
    <dgm:pt modelId="{82D8D9AA-C3D3-4438-AC34-22D674D3F3F9}">
      <dgm:prSet phldrT="[Tekst]"/>
      <dgm:spPr>
        <a:xfrm>
          <a:off x="4447133" y="246856"/>
          <a:ext cx="1646039" cy="65841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2017</a:t>
          </a:r>
          <a:endParaRPr lang="nl-NL" dirty="0">
            <a:solidFill>
              <a:sysClr val="window" lastClr="FFFFFF"/>
            </a:solidFill>
            <a:latin typeface="Calibri"/>
            <a:ea typeface="+mn-ea"/>
            <a:cs typeface="+mn-cs"/>
          </a:endParaRPr>
        </a:p>
      </dgm:t>
    </dgm:pt>
    <dgm:pt modelId="{D31AB2EA-EE64-4276-81DC-7F715446166E}" type="parTrans" cxnId="{97B5592D-E6E3-4A10-AE84-C297D340CC88}">
      <dgm:prSet/>
      <dgm:spPr/>
      <dgm:t>
        <a:bodyPr/>
        <a:lstStyle/>
        <a:p>
          <a:endParaRPr lang="nl-NL"/>
        </a:p>
      </dgm:t>
    </dgm:pt>
    <dgm:pt modelId="{7ED756D8-93D6-498F-8649-D917FCDDA9A4}" type="sibTrans" cxnId="{97B5592D-E6E3-4A10-AE84-C297D340CC88}">
      <dgm:prSet/>
      <dgm:spPr/>
      <dgm:t>
        <a:bodyPr/>
        <a:lstStyle/>
        <a:p>
          <a:endParaRPr lang="nl-NL"/>
        </a:p>
      </dgm:t>
    </dgm:pt>
    <dgm:pt modelId="{06988112-E8E7-42CA-8BA6-4AE403D2930F}">
      <dgm:prSet phldrT="[Tekst]"/>
      <dgm:spPr>
        <a:xfrm>
          <a:off x="1484262" y="246856"/>
          <a:ext cx="1646039" cy="65841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2015</a:t>
          </a:r>
          <a:endParaRPr lang="nl-NL" dirty="0">
            <a:solidFill>
              <a:sysClr val="window" lastClr="FFFFFF"/>
            </a:solidFill>
            <a:latin typeface="Calibri"/>
            <a:ea typeface="+mn-ea"/>
            <a:cs typeface="+mn-cs"/>
          </a:endParaRPr>
        </a:p>
      </dgm:t>
    </dgm:pt>
    <dgm:pt modelId="{3C1BF032-C32F-44B9-8DA8-73594AFE3B67}" type="parTrans" cxnId="{2E0DF70E-B3AC-486D-9B58-2B91048610F2}">
      <dgm:prSet/>
      <dgm:spPr/>
      <dgm:t>
        <a:bodyPr/>
        <a:lstStyle/>
        <a:p>
          <a:endParaRPr lang="nl-NL"/>
        </a:p>
      </dgm:t>
    </dgm:pt>
    <dgm:pt modelId="{54B15CF9-FF1E-469D-B151-85976097E115}" type="sibTrans" cxnId="{2E0DF70E-B3AC-486D-9B58-2B91048610F2}">
      <dgm:prSet/>
      <dgm:spPr/>
      <dgm:t>
        <a:bodyPr/>
        <a:lstStyle/>
        <a:p>
          <a:endParaRPr lang="nl-NL"/>
        </a:p>
      </dgm:t>
    </dgm:pt>
    <dgm:pt modelId="{FDCA9951-AC8D-4C75-A7F4-4E9CD0683BAF}" type="pres">
      <dgm:prSet presAssocID="{B2A062FA-1389-4E11-BAEC-B6C63ECDB761}" presName="Name0" presStyleCnt="0">
        <dgm:presLayoutVars>
          <dgm:dir/>
          <dgm:animLvl val="lvl"/>
          <dgm:resizeHandles val="exact"/>
        </dgm:presLayoutVars>
      </dgm:prSet>
      <dgm:spPr/>
    </dgm:pt>
    <dgm:pt modelId="{4D17C24C-85AC-457E-B992-643A260375FE}" type="pres">
      <dgm:prSet presAssocID="{5A1EDE78-5CB3-4519-8024-9E977CD07C99}" presName="parTxOnly" presStyleLbl="node1" presStyleIdx="0" presStyleCnt="5">
        <dgm:presLayoutVars>
          <dgm:chMax val="0"/>
          <dgm:chPref val="0"/>
          <dgm:bulletEnabled val="1"/>
        </dgm:presLayoutVars>
      </dgm:prSet>
      <dgm:spPr>
        <a:prstGeom prst="chevron">
          <a:avLst/>
        </a:prstGeom>
      </dgm:spPr>
      <dgm:t>
        <a:bodyPr/>
        <a:lstStyle/>
        <a:p>
          <a:endParaRPr lang="nl-NL"/>
        </a:p>
      </dgm:t>
    </dgm:pt>
    <dgm:pt modelId="{8DADF995-8BDF-4972-9692-DF1EE88368B4}" type="pres">
      <dgm:prSet presAssocID="{EF6F6E4F-9A49-4887-BD5A-7CDB092E4C24}" presName="parTxOnlySpace" presStyleCnt="0"/>
      <dgm:spPr/>
    </dgm:pt>
    <dgm:pt modelId="{8550CA02-5C7A-4FFB-BBBA-D3DF62ED729F}" type="pres">
      <dgm:prSet presAssocID="{65F5B765-7B36-44A1-BB7F-AA6DECFD7E01}" presName="parTxOnly" presStyleLbl="node1" presStyleIdx="1" presStyleCnt="5">
        <dgm:presLayoutVars>
          <dgm:chMax val="0"/>
          <dgm:chPref val="0"/>
          <dgm:bulletEnabled val="1"/>
        </dgm:presLayoutVars>
      </dgm:prSet>
      <dgm:spPr>
        <a:prstGeom prst="chevron">
          <a:avLst/>
        </a:prstGeom>
      </dgm:spPr>
      <dgm:t>
        <a:bodyPr/>
        <a:lstStyle/>
        <a:p>
          <a:endParaRPr lang="nl-NL"/>
        </a:p>
      </dgm:t>
    </dgm:pt>
    <dgm:pt modelId="{152A3A03-096C-41E9-82D2-7D68FC1B5049}" type="pres">
      <dgm:prSet presAssocID="{B8F6F551-3427-4FF1-B6A1-0E82A1D310A0}" presName="parTxOnlySpace" presStyleCnt="0"/>
      <dgm:spPr/>
    </dgm:pt>
    <dgm:pt modelId="{B468D683-AC8E-4FD2-8C6E-FEF45857112D}" type="pres">
      <dgm:prSet presAssocID="{06988112-E8E7-42CA-8BA6-4AE403D2930F}" presName="parTxOnly" presStyleLbl="node1" presStyleIdx="2" presStyleCnt="5">
        <dgm:presLayoutVars>
          <dgm:chMax val="0"/>
          <dgm:chPref val="0"/>
          <dgm:bulletEnabled val="1"/>
        </dgm:presLayoutVars>
      </dgm:prSet>
      <dgm:spPr/>
      <dgm:t>
        <a:bodyPr/>
        <a:lstStyle/>
        <a:p>
          <a:endParaRPr lang="nl-NL"/>
        </a:p>
      </dgm:t>
    </dgm:pt>
    <dgm:pt modelId="{AE4664D1-3996-4345-AAB2-393A8FAD0D54}" type="pres">
      <dgm:prSet presAssocID="{54B15CF9-FF1E-469D-B151-85976097E115}" presName="parTxOnlySpace" presStyleCnt="0"/>
      <dgm:spPr/>
    </dgm:pt>
    <dgm:pt modelId="{A84DBE50-62B4-4A83-9DF3-2F67B6365538}" type="pres">
      <dgm:prSet presAssocID="{91683C67-A2C6-4708-9F39-FEABA426080C}" presName="parTxOnly" presStyleLbl="node1" presStyleIdx="3" presStyleCnt="5">
        <dgm:presLayoutVars>
          <dgm:chMax val="0"/>
          <dgm:chPref val="0"/>
          <dgm:bulletEnabled val="1"/>
        </dgm:presLayoutVars>
      </dgm:prSet>
      <dgm:spPr>
        <a:prstGeom prst="chevron">
          <a:avLst/>
        </a:prstGeom>
      </dgm:spPr>
      <dgm:t>
        <a:bodyPr/>
        <a:lstStyle/>
        <a:p>
          <a:endParaRPr lang="nl-NL"/>
        </a:p>
      </dgm:t>
    </dgm:pt>
    <dgm:pt modelId="{7AD90E9E-C8CB-4DD2-8536-4E7DCF3107D7}" type="pres">
      <dgm:prSet presAssocID="{DD299972-2D26-48B3-9B36-D02E99DC70CE}" presName="parTxOnlySpace" presStyleCnt="0"/>
      <dgm:spPr/>
    </dgm:pt>
    <dgm:pt modelId="{0FC07B61-C0A5-4A3D-9300-EC609F0060DE}" type="pres">
      <dgm:prSet presAssocID="{82D8D9AA-C3D3-4438-AC34-22D674D3F3F9}" presName="parTxOnly" presStyleLbl="node1" presStyleIdx="4" presStyleCnt="5">
        <dgm:presLayoutVars>
          <dgm:chMax val="0"/>
          <dgm:chPref val="0"/>
          <dgm:bulletEnabled val="1"/>
        </dgm:presLayoutVars>
      </dgm:prSet>
      <dgm:spPr>
        <a:prstGeom prst="chevron">
          <a:avLst/>
        </a:prstGeom>
      </dgm:spPr>
      <dgm:t>
        <a:bodyPr/>
        <a:lstStyle/>
        <a:p>
          <a:endParaRPr lang="nl-NL"/>
        </a:p>
      </dgm:t>
    </dgm:pt>
  </dgm:ptLst>
  <dgm:cxnLst>
    <dgm:cxn modelId="{893B6A1D-A69D-4D75-B5FD-84C216D16CCD}" srcId="{B2A062FA-1389-4E11-BAEC-B6C63ECDB761}" destId="{65F5B765-7B36-44A1-BB7F-AA6DECFD7E01}" srcOrd="1" destOrd="0" parTransId="{6A98BDBB-EB32-495E-B16A-6DB230A46BF2}" sibTransId="{B8F6F551-3427-4FF1-B6A1-0E82A1D310A0}"/>
    <dgm:cxn modelId="{2E0F2FA4-94A9-4564-806B-1192323E79C1}" type="presOf" srcId="{B2A062FA-1389-4E11-BAEC-B6C63ECDB761}" destId="{FDCA9951-AC8D-4C75-A7F4-4E9CD0683BAF}" srcOrd="0" destOrd="0" presId="urn:microsoft.com/office/officeart/2005/8/layout/chevron1"/>
    <dgm:cxn modelId="{F76855EF-6A0A-4464-A270-3B7AEA59002B}" type="presOf" srcId="{06988112-E8E7-42CA-8BA6-4AE403D2930F}" destId="{B468D683-AC8E-4FD2-8C6E-FEF45857112D}" srcOrd="0" destOrd="0" presId="urn:microsoft.com/office/officeart/2005/8/layout/chevron1"/>
    <dgm:cxn modelId="{744BD5FD-0185-4907-84C8-E4BA976308EC}" type="presOf" srcId="{65F5B765-7B36-44A1-BB7F-AA6DECFD7E01}" destId="{8550CA02-5C7A-4FFB-BBBA-D3DF62ED729F}" srcOrd="0" destOrd="0" presId="urn:microsoft.com/office/officeart/2005/8/layout/chevron1"/>
    <dgm:cxn modelId="{179CC1D5-6AA7-486B-B5D0-99FA04843423}" srcId="{B2A062FA-1389-4E11-BAEC-B6C63ECDB761}" destId="{91683C67-A2C6-4708-9F39-FEABA426080C}" srcOrd="3" destOrd="0" parTransId="{C5255077-7636-4BD5-87D9-CBD723B0ED79}" sibTransId="{DD299972-2D26-48B3-9B36-D02E99DC70CE}"/>
    <dgm:cxn modelId="{BE3FBD5F-CA18-4B7D-83DA-ED25D171863A}" type="presOf" srcId="{5A1EDE78-5CB3-4519-8024-9E977CD07C99}" destId="{4D17C24C-85AC-457E-B992-643A260375FE}" srcOrd="0" destOrd="0" presId="urn:microsoft.com/office/officeart/2005/8/layout/chevron1"/>
    <dgm:cxn modelId="{78F4A862-0DB7-4445-AC9F-549FC9F3027F}" srcId="{B2A062FA-1389-4E11-BAEC-B6C63ECDB761}" destId="{5A1EDE78-5CB3-4519-8024-9E977CD07C99}" srcOrd="0" destOrd="0" parTransId="{9BA368E1-7D92-42DB-B879-65218247242A}" sibTransId="{EF6F6E4F-9A49-4887-BD5A-7CDB092E4C24}"/>
    <dgm:cxn modelId="{97B5592D-E6E3-4A10-AE84-C297D340CC88}" srcId="{B2A062FA-1389-4E11-BAEC-B6C63ECDB761}" destId="{82D8D9AA-C3D3-4438-AC34-22D674D3F3F9}" srcOrd="4" destOrd="0" parTransId="{D31AB2EA-EE64-4276-81DC-7F715446166E}" sibTransId="{7ED756D8-93D6-498F-8649-D917FCDDA9A4}"/>
    <dgm:cxn modelId="{19CB7669-522A-4CB5-A608-A97EADB0C809}" type="presOf" srcId="{82D8D9AA-C3D3-4438-AC34-22D674D3F3F9}" destId="{0FC07B61-C0A5-4A3D-9300-EC609F0060DE}" srcOrd="0" destOrd="0" presId="urn:microsoft.com/office/officeart/2005/8/layout/chevron1"/>
    <dgm:cxn modelId="{2E0DF70E-B3AC-486D-9B58-2B91048610F2}" srcId="{B2A062FA-1389-4E11-BAEC-B6C63ECDB761}" destId="{06988112-E8E7-42CA-8BA6-4AE403D2930F}" srcOrd="2" destOrd="0" parTransId="{3C1BF032-C32F-44B9-8DA8-73594AFE3B67}" sibTransId="{54B15CF9-FF1E-469D-B151-85976097E115}"/>
    <dgm:cxn modelId="{FC77A9F2-8F57-4C97-9377-1AB184466F6F}" type="presOf" srcId="{91683C67-A2C6-4708-9F39-FEABA426080C}" destId="{A84DBE50-62B4-4A83-9DF3-2F67B6365538}" srcOrd="0" destOrd="0" presId="urn:microsoft.com/office/officeart/2005/8/layout/chevron1"/>
    <dgm:cxn modelId="{0426E134-8F60-4BFF-AF36-94F0A5BF05BC}" type="presParOf" srcId="{FDCA9951-AC8D-4C75-A7F4-4E9CD0683BAF}" destId="{4D17C24C-85AC-457E-B992-643A260375FE}" srcOrd="0" destOrd="0" presId="urn:microsoft.com/office/officeart/2005/8/layout/chevron1"/>
    <dgm:cxn modelId="{C1BF1B54-F80A-48A3-97AB-73F95B1EB493}" type="presParOf" srcId="{FDCA9951-AC8D-4C75-A7F4-4E9CD0683BAF}" destId="{8DADF995-8BDF-4972-9692-DF1EE88368B4}" srcOrd="1" destOrd="0" presId="urn:microsoft.com/office/officeart/2005/8/layout/chevron1"/>
    <dgm:cxn modelId="{90D7ACED-31BC-4534-B068-97B7649FA2C3}" type="presParOf" srcId="{FDCA9951-AC8D-4C75-A7F4-4E9CD0683BAF}" destId="{8550CA02-5C7A-4FFB-BBBA-D3DF62ED729F}" srcOrd="2" destOrd="0" presId="urn:microsoft.com/office/officeart/2005/8/layout/chevron1"/>
    <dgm:cxn modelId="{1D36C33A-EB5A-48B8-B4DC-82AED06974E7}" type="presParOf" srcId="{FDCA9951-AC8D-4C75-A7F4-4E9CD0683BAF}" destId="{152A3A03-096C-41E9-82D2-7D68FC1B5049}" srcOrd="3" destOrd="0" presId="urn:microsoft.com/office/officeart/2005/8/layout/chevron1"/>
    <dgm:cxn modelId="{84508052-4E45-4DCF-A76A-527930CBDDF7}" type="presParOf" srcId="{FDCA9951-AC8D-4C75-A7F4-4E9CD0683BAF}" destId="{B468D683-AC8E-4FD2-8C6E-FEF45857112D}" srcOrd="4" destOrd="0" presId="urn:microsoft.com/office/officeart/2005/8/layout/chevron1"/>
    <dgm:cxn modelId="{9DC6AB11-D9B8-4BBC-AAA9-67EDCDC97FD3}" type="presParOf" srcId="{FDCA9951-AC8D-4C75-A7F4-4E9CD0683BAF}" destId="{AE4664D1-3996-4345-AAB2-393A8FAD0D54}" srcOrd="5" destOrd="0" presId="urn:microsoft.com/office/officeart/2005/8/layout/chevron1"/>
    <dgm:cxn modelId="{EC007455-6E45-4741-AB53-A0136637BDCD}" type="presParOf" srcId="{FDCA9951-AC8D-4C75-A7F4-4E9CD0683BAF}" destId="{A84DBE50-62B4-4A83-9DF3-2F67B6365538}" srcOrd="6" destOrd="0" presId="urn:microsoft.com/office/officeart/2005/8/layout/chevron1"/>
    <dgm:cxn modelId="{DE650140-F48E-471F-B040-879734CE1DD6}" type="presParOf" srcId="{FDCA9951-AC8D-4C75-A7F4-4E9CD0683BAF}" destId="{7AD90E9E-C8CB-4DD2-8536-4E7DCF3107D7}" srcOrd="7" destOrd="0" presId="urn:microsoft.com/office/officeart/2005/8/layout/chevron1"/>
    <dgm:cxn modelId="{5F0CFB91-1743-45E9-B503-4EA8E2EA796A}" type="presParOf" srcId="{FDCA9951-AC8D-4C75-A7F4-4E9CD0683BAF}" destId="{0FC07B61-C0A5-4A3D-9300-EC609F0060DE}"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4152E-85BB-488A-AB41-C1E107800E2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nl-NL"/>
        </a:p>
      </dgm:t>
    </dgm:pt>
    <dgm:pt modelId="{C280947B-C9C7-4662-9F8F-B7CFA27E0CED}">
      <dgm:prSet phldrT="[Tekst]"/>
      <dgm:spPr>
        <a:xfrm>
          <a:off x="3548657" y="234"/>
          <a:ext cx="2462115" cy="147726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ESS</a:t>
          </a:r>
          <a:endParaRPr lang="nl-NL" dirty="0">
            <a:solidFill>
              <a:sysClr val="window" lastClr="FFFFFF"/>
            </a:solidFill>
            <a:latin typeface="Calibri"/>
            <a:ea typeface="+mn-ea"/>
            <a:cs typeface="+mn-cs"/>
          </a:endParaRPr>
        </a:p>
      </dgm:t>
    </dgm:pt>
    <dgm:pt modelId="{89E36367-309A-4CDA-BD4F-4C08BA325867}" type="parTrans" cxnId="{4B57CE30-ECFC-48EA-9417-ABD7D626D0A2}">
      <dgm:prSet/>
      <dgm:spPr/>
      <dgm:t>
        <a:bodyPr/>
        <a:lstStyle/>
        <a:p>
          <a:endParaRPr lang="nl-NL"/>
        </a:p>
      </dgm:t>
    </dgm:pt>
    <dgm:pt modelId="{165FAEF2-A6C4-4F81-8342-A8E069B81B4C}" type="sibTrans" cxnId="{4B57CE30-ECFC-48EA-9417-ABD7D626D0A2}">
      <dgm:prSet/>
      <dgm:spPr/>
      <dgm:t>
        <a:bodyPr/>
        <a:lstStyle/>
        <a:p>
          <a:endParaRPr lang="nl-NL"/>
        </a:p>
      </dgm:t>
    </dgm:pt>
    <dgm:pt modelId="{5D929972-FE4E-4E20-930B-56C999848CB4}">
      <dgm:prSet phldrT="[Tekst]"/>
      <dgm:spPr>
        <a:xfrm>
          <a:off x="840330" y="1723715"/>
          <a:ext cx="2462115" cy="147726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Klachten- lijst</a:t>
          </a:r>
          <a:endParaRPr lang="nl-NL" dirty="0">
            <a:solidFill>
              <a:sysClr val="window" lastClr="FFFFFF"/>
            </a:solidFill>
            <a:latin typeface="Calibri"/>
            <a:ea typeface="+mn-ea"/>
            <a:cs typeface="+mn-cs"/>
          </a:endParaRPr>
        </a:p>
      </dgm:t>
    </dgm:pt>
    <dgm:pt modelId="{8C50A519-08A2-41BA-BDB7-4CDC16130B21}" type="parTrans" cxnId="{FDD561CF-610D-4D9D-8C40-22D9A261E320}">
      <dgm:prSet/>
      <dgm:spPr/>
      <dgm:t>
        <a:bodyPr/>
        <a:lstStyle/>
        <a:p>
          <a:endParaRPr lang="nl-NL"/>
        </a:p>
      </dgm:t>
    </dgm:pt>
    <dgm:pt modelId="{81F07679-F053-4D33-A67A-CA12CEFABCBB}" type="sibTrans" cxnId="{FDD561CF-610D-4D9D-8C40-22D9A261E320}">
      <dgm:prSet/>
      <dgm:spPr/>
      <dgm:t>
        <a:bodyPr/>
        <a:lstStyle/>
        <a:p>
          <a:endParaRPr lang="nl-NL"/>
        </a:p>
      </dgm:t>
    </dgm:pt>
    <dgm:pt modelId="{2A01E5A1-8CC0-4E42-9F1E-85F1BC4FA6FD}">
      <dgm:prSet/>
      <dgm:spPr>
        <a:xfrm>
          <a:off x="3548657" y="1723715"/>
          <a:ext cx="2462115" cy="147726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AHI</a:t>
          </a:r>
          <a:endParaRPr lang="nl-NL" dirty="0">
            <a:solidFill>
              <a:sysClr val="window" lastClr="FFFFFF"/>
            </a:solidFill>
            <a:latin typeface="Calibri"/>
            <a:ea typeface="+mn-ea"/>
            <a:cs typeface="+mn-cs"/>
          </a:endParaRPr>
        </a:p>
      </dgm:t>
    </dgm:pt>
    <dgm:pt modelId="{F6CE2EB3-8EDC-4287-B419-12577F028453}" type="parTrans" cxnId="{E50A1777-39D0-4B2B-A834-A2B2888DC6B9}">
      <dgm:prSet/>
      <dgm:spPr/>
      <dgm:t>
        <a:bodyPr/>
        <a:lstStyle/>
        <a:p>
          <a:endParaRPr lang="nl-NL"/>
        </a:p>
      </dgm:t>
    </dgm:pt>
    <dgm:pt modelId="{3D2BADFD-7608-419E-9A00-A47CFAB2F89D}" type="sibTrans" cxnId="{E50A1777-39D0-4B2B-A834-A2B2888DC6B9}">
      <dgm:prSet/>
      <dgm:spPr/>
      <dgm:t>
        <a:bodyPr/>
        <a:lstStyle/>
        <a:p>
          <a:endParaRPr lang="nl-NL"/>
        </a:p>
      </dgm:t>
    </dgm:pt>
    <dgm:pt modelId="{E455462B-381B-4D25-983E-FDFCC905610E}">
      <dgm:prSet/>
      <dgm:spPr>
        <a:xfrm>
          <a:off x="3548657" y="1723715"/>
          <a:ext cx="2462115" cy="14772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Slaap kwaliteit</a:t>
          </a:r>
          <a:endParaRPr lang="nl-NL" dirty="0">
            <a:solidFill>
              <a:sysClr val="window" lastClr="FFFFFF"/>
            </a:solidFill>
            <a:latin typeface="Calibri"/>
            <a:ea typeface="+mn-ea"/>
            <a:cs typeface="+mn-cs"/>
          </a:endParaRPr>
        </a:p>
      </dgm:t>
    </dgm:pt>
    <dgm:pt modelId="{DCCD81A1-D73D-4F38-9C05-92669E9BB9F4}" type="parTrans" cxnId="{D39E5BCC-0AE5-44DF-9F43-8F0C644E2C8B}">
      <dgm:prSet/>
      <dgm:spPr/>
      <dgm:t>
        <a:bodyPr/>
        <a:lstStyle/>
        <a:p>
          <a:endParaRPr lang="nl-NL"/>
        </a:p>
      </dgm:t>
    </dgm:pt>
    <dgm:pt modelId="{D8D8F2E5-D7D6-4733-BC40-94DCD809F426}" type="sibTrans" cxnId="{D39E5BCC-0AE5-44DF-9F43-8F0C644E2C8B}">
      <dgm:prSet/>
      <dgm:spPr/>
      <dgm:t>
        <a:bodyPr/>
        <a:lstStyle/>
        <a:p>
          <a:endParaRPr lang="nl-NL"/>
        </a:p>
      </dgm:t>
    </dgm:pt>
    <dgm:pt modelId="{35FD0027-7CB5-4253-A2AF-14EF811D00D0}">
      <dgm:prSet/>
      <dgm:spPr>
        <a:xfrm>
          <a:off x="3548657" y="1723715"/>
          <a:ext cx="2462115" cy="14772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Aantal uren slaap</a:t>
          </a:r>
          <a:endParaRPr lang="nl-NL" dirty="0">
            <a:solidFill>
              <a:sysClr val="window" lastClr="FFFFFF"/>
            </a:solidFill>
            <a:latin typeface="Calibri"/>
            <a:ea typeface="+mn-ea"/>
            <a:cs typeface="+mn-cs"/>
          </a:endParaRPr>
        </a:p>
      </dgm:t>
    </dgm:pt>
    <dgm:pt modelId="{5C1D4A07-AE41-417A-92AA-A625E145A035}" type="parTrans" cxnId="{C41BCD23-8B3D-459E-883D-61B1EA51D3E1}">
      <dgm:prSet/>
      <dgm:spPr/>
      <dgm:t>
        <a:bodyPr/>
        <a:lstStyle/>
        <a:p>
          <a:endParaRPr lang="nl-NL"/>
        </a:p>
      </dgm:t>
    </dgm:pt>
    <dgm:pt modelId="{392ED7A9-D172-466B-8C4C-89CBE53C4D5E}" type="sibTrans" cxnId="{C41BCD23-8B3D-459E-883D-61B1EA51D3E1}">
      <dgm:prSet/>
      <dgm:spPr/>
      <dgm:t>
        <a:bodyPr/>
        <a:lstStyle/>
        <a:p>
          <a:endParaRPr lang="nl-NL"/>
        </a:p>
      </dgm:t>
    </dgm:pt>
    <dgm:pt modelId="{370BBB12-3E60-4977-A3DF-DB995BF35FC3}">
      <dgm:prSet/>
      <dgm:spPr>
        <a:xfrm>
          <a:off x="3548657" y="1723715"/>
          <a:ext cx="2462115" cy="147726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dirty="0" smtClean="0">
              <a:solidFill>
                <a:sysClr val="window" lastClr="FFFFFF"/>
              </a:solidFill>
              <a:latin typeface="Calibri"/>
              <a:ea typeface="+mn-ea"/>
              <a:cs typeface="+mn-cs"/>
            </a:rPr>
            <a:t>Aantal uren met CPAP</a:t>
          </a:r>
          <a:endParaRPr lang="nl-NL" dirty="0">
            <a:solidFill>
              <a:sysClr val="window" lastClr="FFFFFF"/>
            </a:solidFill>
            <a:latin typeface="Calibri"/>
            <a:ea typeface="+mn-ea"/>
            <a:cs typeface="+mn-cs"/>
          </a:endParaRPr>
        </a:p>
      </dgm:t>
    </dgm:pt>
    <dgm:pt modelId="{38FEF8A2-2454-4697-A2C6-0802E7E02708}" type="parTrans" cxnId="{393F3CAB-C59B-46C9-8E93-AD6A90EC841A}">
      <dgm:prSet/>
      <dgm:spPr/>
    </dgm:pt>
    <dgm:pt modelId="{7EA61E09-ED52-4244-B987-487CD4F81155}" type="sibTrans" cxnId="{393F3CAB-C59B-46C9-8E93-AD6A90EC841A}">
      <dgm:prSet/>
      <dgm:spPr/>
    </dgm:pt>
    <dgm:pt modelId="{5B1D7FD6-40FE-4582-8D9E-8EC8C98E9F4D}" type="pres">
      <dgm:prSet presAssocID="{AC04152E-85BB-488A-AB41-C1E107800E26}" presName="diagram" presStyleCnt="0">
        <dgm:presLayoutVars>
          <dgm:dir/>
          <dgm:resizeHandles val="exact"/>
        </dgm:presLayoutVars>
      </dgm:prSet>
      <dgm:spPr/>
      <dgm:t>
        <a:bodyPr/>
        <a:lstStyle/>
        <a:p>
          <a:endParaRPr lang="nl-NL"/>
        </a:p>
      </dgm:t>
    </dgm:pt>
    <dgm:pt modelId="{39F71E72-26DF-48AD-A8FE-98CBB6B334B8}" type="pres">
      <dgm:prSet presAssocID="{C280947B-C9C7-4662-9F8F-B7CFA27E0CED}" presName="node" presStyleLbl="node1" presStyleIdx="0" presStyleCnt="6">
        <dgm:presLayoutVars>
          <dgm:bulletEnabled val="1"/>
        </dgm:presLayoutVars>
      </dgm:prSet>
      <dgm:spPr/>
      <dgm:t>
        <a:bodyPr/>
        <a:lstStyle/>
        <a:p>
          <a:endParaRPr lang="nl-NL"/>
        </a:p>
      </dgm:t>
    </dgm:pt>
    <dgm:pt modelId="{DEA660AB-3989-410F-92D3-9B800192BBD3}" type="pres">
      <dgm:prSet presAssocID="{165FAEF2-A6C4-4F81-8342-A8E069B81B4C}" presName="sibTrans" presStyleCnt="0"/>
      <dgm:spPr/>
    </dgm:pt>
    <dgm:pt modelId="{C5F02364-807D-47D0-A8BE-3F163B6874C9}" type="pres">
      <dgm:prSet presAssocID="{5D929972-FE4E-4E20-930B-56C999848CB4}" presName="node" presStyleLbl="node1" presStyleIdx="1" presStyleCnt="6">
        <dgm:presLayoutVars>
          <dgm:bulletEnabled val="1"/>
        </dgm:presLayoutVars>
      </dgm:prSet>
      <dgm:spPr/>
      <dgm:t>
        <a:bodyPr/>
        <a:lstStyle/>
        <a:p>
          <a:endParaRPr lang="nl-NL"/>
        </a:p>
      </dgm:t>
    </dgm:pt>
    <dgm:pt modelId="{0C5A87AD-EF5F-43AB-83DE-FBB2EE1D6707}" type="pres">
      <dgm:prSet presAssocID="{81F07679-F053-4D33-A67A-CA12CEFABCBB}" presName="sibTrans" presStyleCnt="0"/>
      <dgm:spPr/>
    </dgm:pt>
    <dgm:pt modelId="{EAE185FA-1088-4803-9024-73963DFB2274}" type="pres">
      <dgm:prSet presAssocID="{2A01E5A1-8CC0-4E42-9F1E-85F1BC4FA6FD}" presName="node" presStyleLbl="node1" presStyleIdx="2" presStyleCnt="6">
        <dgm:presLayoutVars>
          <dgm:bulletEnabled val="1"/>
        </dgm:presLayoutVars>
      </dgm:prSet>
      <dgm:spPr/>
      <dgm:t>
        <a:bodyPr/>
        <a:lstStyle/>
        <a:p>
          <a:endParaRPr lang="nl-NL"/>
        </a:p>
      </dgm:t>
    </dgm:pt>
    <dgm:pt modelId="{26D68B8A-EE92-4B40-A3BD-63E9C3530A9A}" type="pres">
      <dgm:prSet presAssocID="{3D2BADFD-7608-419E-9A00-A47CFAB2F89D}" presName="sibTrans" presStyleCnt="0"/>
      <dgm:spPr/>
    </dgm:pt>
    <dgm:pt modelId="{0325A36E-821F-4085-95F0-50AFE727A7F0}" type="pres">
      <dgm:prSet presAssocID="{E455462B-381B-4D25-983E-FDFCC905610E}" presName="node" presStyleLbl="node1" presStyleIdx="3" presStyleCnt="6">
        <dgm:presLayoutVars>
          <dgm:bulletEnabled val="1"/>
        </dgm:presLayoutVars>
      </dgm:prSet>
      <dgm:spPr>
        <a:prstGeom prst="rect">
          <a:avLst/>
        </a:prstGeom>
      </dgm:spPr>
      <dgm:t>
        <a:bodyPr/>
        <a:lstStyle/>
        <a:p>
          <a:endParaRPr lang="nl-NL"/>
        </a:p>
      </dgm:t>
    </dgm:pt>
    <dgm:pt modelId="{7F63E73E-4C4C-48F0-AD96-39870396EE47}" type="pres">
      <dgm:prSet presAssocID="{D8D8F2E5-D7D6-4733-BC40-94DCD809F426}" presName="sibTrans" presStyleCnt="0"/>
      <dgm:spPr/>
    </dgm:pt>
    <dgm:pt modelId="{42A44660-B28F-4427-8172-0E857135FC14}" type="pres">
      <dgm:prSet presAssocID="{35FD0027-7CB5-4253-A2AF-14EF811D00D0}" presName="node" presStyleLbl="node1" presStyleIdx="4" presStyleCnt="6">
        <dgm:presLayoutVars>
          <dgm:bulletEnabled val="1"/>
        </dgm:presLayoutVars>
      </dgm:prSet>
      <dgm:spPr/>
      <dgm:t>
        <a:bodyPr/>
        <a:lstStyle/>
        <a:p>
          <a:endParaRPr lang="nl-NL"/>
        </a:p>
      </dgm:t>
    </dgm:pt>
    <dgm:pt modelId="{E7080613-E962-48C1-B434-9E3CDA4FDF81}" type="pres">
      <dgm:prSet presAssocID="{392ED7A9-D172-466B-8C4C-89CBE53C4D5E}" presName="sibTrans" presStyleCnt="0"/>
      <dgm:spPr/>
    </dgm:pt>
    <dgm:pt modelId="{6E40BD71-DAD3-47AC-938A-93CF97B205A6}" type="pres">
      <dgm:prSet presAssocID="{370BBB12-3E60-4977-A3DF-DB995BF35FC3}" presName="node" presStyleLbl="node1" presStyleIdx="5" presStyleCnt="6">
        <dgm:presLayoutVars>
          <dgm:bulletEnabled val="1"/>
        </dgm:presLayoutVars>
      </dgm:prSet>
      <dgm:spPr/>
      <dgm:t>
        <a:bodyPr/>
        <a:lstStyle/>
        <a:p>
          <a:endParaRPr lang="nl-NL"/>
        </a:p>
      </dgm:t>
    </dgm:pt>
  </dgm:ptLst>
  <dgm:cxnLst>
    <dgm:cxn modelId="{FDD561CF-610D-4D9D-8C40-22D9A261E320}" srcId="{AC04152E-85BB-488A-AB41-C1E107800E26}" destId="{5D929972-FE4E-4E20-930B-56C999848CB4}" srcOrd="1" destOrd="0" parTransId="{8C50A519-08A2-41BA-BDB7-4CDC16130B21}" sibTransId="{81F07679-F053-4D33-A67A-CA12CEFABCBB}"/>
    <dgm:cxn modelId="{4B57CE30-ECFC-48EA-9417-ABD7D626D0A2}" srcId="{AC04152E-85BB-488A-AB41-C1E107800E26}" destId="{C280947B-C9C7-4662-9F8F-B7CFA27E0CED}" srcOrd="0" destOrd="0" parTransId="{89E36367-309A-4CDA-BD4F-4C08BA325867}" sibTransId="{165FAEF2-A6C4-4F81-8342-A8E069B81B4C}"/>
    <dgm:cxn modelId="{AF059631-9D5F-4E64-B1FB-702CB5344BFE}" type="presOf" srcId="{5D929972-FE4E-4E20-930B-56C999848CB4}" destId="{C5F02364-807D-47D0-A8BE-3F163B6874C9}" srcOrd="0" destOrd="0" presId="urn:microsoft.com/office/officeart/2005/8/layout/default#1"/>
    <dgm:cxn modelId="{C3A23869-B519-4073-A023-4B7B6CB363B9}" type="presOf" srcId="{E455462B-381B-4D25-983E-FDFCC905610E}" destId="{0325A36E-821F-4085-95F0-50AFE727A7F0}" srcOrd="0" destOrd="0" presId="urn:microsoft.com/office/officeart/2005/8/layout/default#1"/>
    <dgm:cxn modelId="{07F00C0C-9BB8-4F0D-9661-102762327240}" type="presOf" srcId="{2A01E5A1-8CC0-4E42-9F1E-85F1BC4FA6FD}" destId="{EAE185FA-1088-4803-9024-73963DFB2274}" srcOrd="0" destOrd="0" presId="urn:microsoft.com/office/officeart/2005/8/layout/default#1"/>
    <dgm:cxn modelId="{14205925-4B8B-444F-84DF-D09743D895B4}" type="presOf" srcId="{C280947B-C9C7-4662-9F8F-B7CFA27E0CED}" destId="{39F71E72-26DF-48AD-A8FE-98CBB6B334B8}" srcOrd="0" destOrd="0" presId="urn:microsoft.com/office/officeart/2005/8/layout/default#1"/>
    <dgm:cxn modelId="{D39E5BCC-0AE5-44DF-9F43-8F0C644E2C8B}" srcId="{AC04152E-85BB-488A-AB41-C1E107800E26}" destId="{E455462B-381B-4D25-983E-FDFCC905610E}" srcOrd="3" destOrd="0" parTransId="{DCCD81A1-D73D-4F38-9C05-92669E9BB9F4}" sibTransId="{D8D8F2E5-D7D6-4733-BC40-94DCD809F426}"/>
    <dgm:cxn modelId="{ABA42FF0-46C1-4C6C-A338-F9D82D819D09}" type="presOf" srcId="{AC04152E-85BB-488A-AB41-C1E107800E26}" destId="{5B1D7FD6-40FE-4582-8D9E-8EC8C98E9F4D}" srcOrd="0" destOrd="0" presId="urn:microsoft.com/office/officeart/2005/8/layout/default#1"/>
    <dgm:cxn modelId="{CB9915C6-C53B-4894-B2AD-4FB1CFD779CB}" type="presOf" srcId="{370BBB12-3E60-4977-A3DF-DB995BF35FC3}" destId="{6E40BD71-DAD3-47AC-938A-93CF97B205A6}" srcOrd="0" destOrd="0" presId="urn:microsoft.com/office/officeart/2005/8/layout/default#1"/>
    <dgm:cxn modelId="{0AB16C3B-07D9-4B99-BC34-3925F8C65868}" type="presOf" srcId="{35FD0027-7CB5-4253-A2AF-14EF811D00D0}" destId="{42A44660-B28F-4427-8172-0E857135FC14}" srcOrd="0" destOrd="0" presId="urn:microsoft.com/office/officeart/2005/8/layout/default#1"/>
    <dgm:cxn modelId="{393F3CAB-C59B-46C9-8E93-AD6A90EC841A}" srcId="{AC04152E-85BB-488A-AB41-C1E107800E26}" destId="{370BBB12-3E60-4977-A3DF-DB995BF35FC3}" srcOrd="5" destOrd="0" parTransId="{38FEF8A2-2454-4697-A2C6-0802E7E02708}" sibTransId="{7EA61E09-ED52-4244-B987-487CD4F81155}"/>
    <dgm:cxn modelId="{E50A1777-39D0-4B2B-A834-A2B2888DC6B9}" srcId="{AC04152E-85BB-488A-AB41-C1E107800E26}" destId="{2A01E5A1-8CC0-4E42-9F1E-85F1BC4FA6FD}" srcOrd="2" destOrd="0" parTransId="{F6CE2EB3-8EDC-4287-B419-12577F028453}" sibTransId="{3D2BADFD-7608-419E-9A00-A47CFAB2F89D}"/>
    <dgm:cxn modelId="{C41BCD23-8B3D-459E-883D-61B1EA51D3E1}" srcId="{AC04152E-85BB-488A-AB41-C1E107800E26}" destId="{35FD0027-7CB5-4253-A2AF-14EF811D00D0}" srcOrd="4" destOrd="0" parTransId="{5C1D4A07-AE41-417A-92AA-A625E145A035}" sibTransId="{392ED7A9-D172-466B-8C4C-89CBE53C4D5E}"/>
    <dgm:cxn modelId="{D210B27B-3C7C-40E5-81E4-033D06AA1757}" type="presParOf" srcId="{5B1D7FD6-40FE-4582-8D9E-8EC8C98E9F4D}" destId="{39F71E72-26DF-48AD-A8FE-98CBB6B334B8}" srcOrd="0" destOrd="0" presId="urn:microsoft.com/office/officeart/2005/8/layout/default#1"/>
    <dgm:cxn modelId="{37D3D98E-28D2-4B9A-95E5-3CCBF1FBD289}" type="presParOf" srcId="{5B1D7FD6-40FE-4582-8D9E-8EC8C98E9F4D}" destId="{DEA660AB-3989-410F-92D3-9B800192BBD3}" srcOrd="1" destOrd="0" presId="urn:microsoft.com/office/officeart/2005/8/layout/default#1"/>
    <dgm:cxn modelId="{785002F6-550C-4454-A5D0-7471C5593265}" type="presParOf" srcId="{5B1D7FD6-40FE-4582-8D9E-8EC8C98E9F4D}" destId="{C5F02364-807D-47D0-A8BE-3F163B6874C9}" srcOrd="2" destOrd="0" presId="urn:microsoft.com/office/officeart/2005/8/layout/default#1"/>
    <dgm:cxn modelId="{05CC6135-1ED7-4F9E-ABE8-F171218DA192}" type="presParOf" srcId="{5B1D7FD6-40FE-4582-8D9E-8EC8C98E9F4D}" destId="{0C5A87AD-EF5F-43AB-83DE-FBB2EE1D6707}" srcOrd="3" destOrd="0" presId="urn:microsoft.com/office/officeart/2005/8/layout/default#1"/>
    <dgm:cxn modelId="{0EA1E6CB-6AE4-4D4A-A838-3C013948E2C7}" type="presParOf" srcId="{5B1D7FD6-40FE-4582-8D9E-8EC8C98E9F4D}" destId="{EAE185FA-1088-4803-9024-73963DFB2274}" srcOrd="4" destOrd="0" presId="urn:microsoft.com/office/officeart/2005/8/layout/default#1"/>
    <dgm:cxn modelId="{F1195DB3-A7CF-498A-8012-08670B4691BA}" type="presParOf" srcId="{5B1D7FD6-40FE-4582-8D9E-8EC8C98E9F4D}" destId="{26D68B8A-EE92-4B40-A3BD-63E9C3530A9A}" srcOrd="5" destOrd="0" presId="urn:microsoft.com/office/officeart/2005/8/layout/default#1"/>
    <dgm:cxn modelId="{E4102392-02C3-492A-A8B9-E183055B42A1}" type="presParOf" srcId="{5B1D7FD6-40FE-4582-8D9E-8EC8C98E9F4D}" destId="{0325A36E-821F-4085-95F0-50AFE727A7F0}" srcOrd="6" destOrd="0" presId="urn:microsoft.com/office/officeart/2005/8/layout/default#1"/>
    <dgm:cxn modelId="{4D826B1E-5698-49F0-8E14-7F25CB84CEE3}" type="presParOf" srcId="{5B1D7FD6-40FE-4582-8D9E-8EC8C98E9F4D}" destId="{7F63E73E-4C4C-48F0-AD96-39870396EE47}" srcOrd="7" destOrd="0" presId="urn:microsoft.com/office/officeart/2005/8/layout/default#1"/>
    <dgm:cxn modelId="{676C82DE-4DF6-4BC9-B410-9790B71E595C}" type="presParOf" srcId="{5B1D7FD6-40FE-4582-8D9E-8EC8C98E9F4D}" destId="{42A44660-B28F-4427-8172-0E857135FC14}" srcOrd="8" destOrd="0" presId="urn:microsoft.com/office/officeart/2005/8/layout/default#1"/>
    <dgm:cxn modelId="{5B20AABD-487D-485B-B4A8-4AE55595FA7E}" type="presParOf" srcId="{5B1D7FD6-40FE-4582-8D9E-8EC8C98E9F4D}" destId="{E7080613-E962-48C1-B434-9E3CDA4FDF81}" srcOrd="9" destOrd="0" presId="urn:microsoft.com/office/officeart/2005/8/layout/default#1"/>
    <dgm:cxn modelId="{53C8BFC9-7ED8-4AA4-BCD9-5CFCFF920A58}" type="presParOf" srcId="{5B1D7FD6-40FE-4582-8D9E-8EC8C98E9F4D}" destId="{6E40BD71-DAD3-47AC-938A-93CF97B205A6}"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17C24C-85AC-457E-B992-643A260375FE}">
      <dsp:nvSpPr>
        <dsp:cNvPr id="0" name=""/>
        <dsp:cNvSpPr/>
      </dsp:nvSpPr>
      <dsp:spPr>
        <a:xfrm>
          <a:off x="5953" y="0"/>
          <a:ext cx="6090046" cy="115212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nl-NL" sz="6500" kern="1200" dirty="0" smtClean="0">
              <a:solidFill>
                <a:sysClr val="window" lastClr="FFFFFF"/>
              </a:solidFill>
              <a:latin typeface="Calibri"/>
              <a:ea typeface="+mn-ea"/>
              <a:cs typeface="+mn-cs"/>
            </a:rPr>
            <a:t>2010</a:t>
          </a:r>
          <a:endParaRPr lang="nl-NL" sz="6500" kern="1200" dirty="0">
            <a:solidFill>
              <a:sysClr val="window" lastClr="FFFFFF"/>
            </a:solidFill>
            <a:latin typeface="Calibri"/>
            <a:ea typeface="+mn-ea"/>
            <a:cs typeface="+mn-cs"/>
          </a:endParaRPr>
        </a:p>
      </dsp:txBody>
      <dsp:txXfrm>
        <a:off x="5953" y="0"/>
        <a:ext cx="6090046" cy="11521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17C24C-85AC-457E-B992-643A260375FE}">
      <dsp:nvSpPr>
        <dsp:cNvPr id="0" name=""/>
        <dsp:cNvSpPr/>
      </dsp:nvSpPr>
      <dsp:spPr>
        <a:xfrm>
          <a:off x="1986" y="222458"/>
          <a:ext cx="1768028" cy="7072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nl-NL" sz="3400" kern="1200" dirty="0" smtClean="0">
              <a:solidFill>
                <a:sysClr val="window" lastClr="FFFFFF"/>
              </a:solidFill>
              <a:latin typeface="Calibri"/>
              <a:ea typeface="+mn-ea"/>
              <a:cs typeface="+mn-cs"/>
            </a:rPr>
            <a:t>2010</a:t>
          </a:r>
          <a:endParaRPr lang="nl-NL" sz="3400" kern="1200" dirty="0">
            <a:solidFill>
              <a:sysClr val="window" lastClr="FFFFFF"/>
            </a:solidFill>
            <a:latin typeface="Calibri"/>
            <a:ea typeface="+mn-ea"/>
            <a:cs typeface="+mn-cs"/>
          </a:endParaRPr>
        </a:p>
      </dsp:txBody>
      <dsp:txXfrm>
        <a:off x="1986" y="222458"/>
        <a:ext cx="1768028" cy="707211"/>
      </dsp:txXfrm>
    </dsp:sp>
    <dsp:sp modelId="{8550CA02-5C7A-4FFB-BBBA-D3DF62ED729F}">
      <dsp:nvSpPr>
        <dsp:cNvPr id="0" name=""/>
        <dsp:cNvSpPr/>
      </dsp:nvSpPr>
      <dsp:spPr>
        <a:xfrm>
          <a:off x="1593212" y="222458"/>
          <a:ext cx="1768028" cy="7072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nl-NL" sz="3400" kern="1200" dirty="0" smtClean="0">
              <a:solidFill>
                <a:sysClr val="window" lastClr="FFFFFF"/>
              </a:solidFill>
              <a:latin typeface="Calibri"/>
              <a:ea typeface="+mn-ea"/>
              <a:cs typeface="+mn-cs"/>
            </a:rPr>
            <a:t>2013</a:t>
          </a:r>
          <a:endParaRPr lang="nl-NL" sz="3400" kern="1200" dirty="0">
            <a:solidFill>
              <a:sysClr val="window" lastClr="FFFFFF"/>
            </a:solidFill>
            <a:latin typeface="Calibri"/>
            <a:ea typeface="+mn-ea"/>
            <a:cs typeface="+mn-cs"/>
          </a:endParaRPr>
        </a:p>
      </dsp:txBody>
      <dsp:txXfrm>
        <a:off x="1593212" y="222458"/>
        <a:ext cx="1768028" cy="707211"/>
      </dsp:txXfrm>
    </dsp:sp>
    <dsp:sp modelId="{B468D683-AC8E-4FD2-8C6E-FEF45857112D}">
      <dsp:nvSpPr>
        <dsp:cNvPr id="0" name=""/>
        <dsp:cNvSpPr/>
      </dsp:nvSpPr>
      <dsp:spPr>
        <a:xfrm>
          <a:off x="3184437" y="222458"/>
          <a:ext cx="1768028" cy="7072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nl-NL" sz="3400" kern="1200" dirty="0" smtClean="0">
              <a:solidFill>
                <a:sysClr val="window" lastClr="FFFFFF"/>
              </a:solidFill>
              <a:latin typeface="Calibri"/>
              <a:ea typeface="+mn-ea"/>
              <a:cs typeface="+mn-cs"/>
            </a:rPr>
            <a:t>2015</a:t>
          </a:r>
          <a:endParaRPr lang="nl-NL" sz="3400" kern="1200" dirty="0">
            <a:solidFill>
              <a:sysClr val="window" lastClr="FFFFFF"/>
            </a:solidFill>
            <a:latin typeface="Calibri"/>
            <a:ea typeface="+mn-ea"/>
            <a:cs typeface="+mn-cs"/>
          </a:endParaRPr>
        </a:p>
      </dsp:txBody>
      <dsp:txXfrm>
        <a:off x="3184437" y="222458"/>
        <a:ext cx="1768028" cy="707211"/>
      </dsp:txXfrm>
    </dsp:sp>
    <dsp:sp modelId="{A84DBE50-62B4-4A83-9DF3-2F67B6365538}">
      <dsp:nvSpPr>
        <dsp:cNvPr id="0" name=""/>
        <dsp:cNvSpPr/>
      </dsp:nvSpPr>
      <dsp:spPr>
        <a:xfrm>
          <a:off x="4775663" y="222458"/>
          <a:ext cx="1768028" cy="7072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nl-NL" sz="3400" kern="1200" dirty="0" smtClean="0">
              <a:solidFill>
                <a:sysClr val="window" lastClr="FFFFFF"/>
              </a:solidFill>
              <a:latin typeface="Calibri"/>
              <a:ea typeface="+mn-ea"/>
              <a:cs typeface="+mn-cs"/>
            </a:rPr>
            <a:t>2016</a:t>
          </a:r>
          <a:endParaRPr lang="nl-NL" sz="3400" kern="1200" dirty="0">
            <a:solidFill>
              <a:sysClr val="window" lastClr="FFFFFF"/>
            </a:solidFill>
            <a:latin typeface="Calibri"/>
            <a:ea typeface="+mn-ea"/>
            <a:cs typeface="+mn-cs"/>
          </a:endParaRPr>
        </a:p>
      </dsp:txBody>
      <dsp:txXfrm>
        <a:off x="4775663" y="222458"/>
        <a:ext cx="1768028" cy="707211"/>
      </dsp:txXfrm>
    </dsp:sp>
    <dsp:sp modelId="{0FC07B61-C0A5-4A3D-9300-EC609F0060DE}">
      <dsp:nvSpPr>
        <dsp:cNvPr id="0" name=""/>
        <dsp:cNvSpPr/>
      </dsp:nvSpPr>
      <dsp:spPr>
        <a:xfrm>
          <a:off x="6366888" y="222458"/>
          <a:ext cx="1768028" cy="7072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nl-NL" sz="3400" kern="1200" dirty="0" smtClean="0">
              <a:solidFill>
                <a:sysClr val="window" lastClr="FFFFFF"/>
              </a:solidFill>
              <a:latin typeface="Calibri"/>
              <a:ea typeface="+mn-ea"/>
              <a:cs typeface="+mn-cs"/>
            </a:rPr>
            <a:t>2017</a:t>
          </a:r>
          <a:endParaRPr lang="nl-NL" sz="3400" kern="1200" dirty="0">
            <a:solidFill>
              <a:sysClr val="window" lastClr="FFFFFF"/>
            </a:solidFill>
            <a:latin typeface="Calibri"/>
            <a:ea typeface="+mn-ea"/>
            <a:cs typeface="+mn-cs"/>
          </a:endParaRPr>
        </a:p>
      </dsp:txBody>
      <dsp:txXfrm>
        <a:off x="6366888" y="222458"/>
        <a:ext cx="1768028" cy="7072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71E72-26DF-48AD-A8FE-98CBB6B334B8}">
      <dsp:nvSpPr>
        <dsp:cNvPr id="0" name=""/>
        <dsp:cNvSpPr/>
      </dsp:nvSpPr>
      <dsp:spPr>
        <a:xfrm>
          <a:off x="0" y="208979"/>
          <a:ext cx="2140969" cy="128458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solidFill>
                <a:sysClr val="window" lastClr="FFFFFF"/>
              </a:solidFill>
              <a:latin typeface="Calibri"/>
              <a:ea typeface="+mn-ea"/>
              <a:cs typeface="+mn-cs"/>
            </a:rPr>
            <a:t>ESS</a:t>
          </a:r>
          <a:endParaRPr lang="nl-NL" sz="3100" kern="1200" dirty="0">
            <a:solidFill>
              <a:sysClr val="window" lastClr="FFFFFF"/>
            </a:solidFill>
            <a:latin typeface="Calibri"/>
            <a:ea typeface="+mn-ea"/>
            <a:cs typeface="+mn-cs"/>
          </a:endParaRPr>
        </a:p>
      </dsp:txBody>
      <dsp:txXfrm>
        <a:off x="0" y="208979"/>
        <a:ext cx="2140969" cy="1284581"/>
      </dsp:txXfrm>
    </dsp:sp>
    <dsp:sp modelId="{C5F02364-807D-47D0-A8BE-3F163B6874C9}">
      <dsp:nvSpPr>
        <dsp:cNvPr id="0" name=""/>
        <dsp:cNvSpPr/>
      </dsp:nvSpPr>
      <dsp:spPr>
        <a:xfrm>
          <a:off x="2355066" y="208979"/>
          <a:ext cx="2140969" cy="128458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solidFill>
                <a:sysClr val="window" lastClr="FFFFFF"/>
              </a:solidFill>
              <a:latin typeface="Calibri"/>
              <a:ea typeface="+mn-ea"/>
              <a:cs typeface="+mn-cs"/>
            </a:rPr>
            <a:t>Klachten- lijst</a:t>
          </a:r>
          <a:endParaRPr lang="nl-NL" sz="3100" kern="1200" dirty="0">
            <a:solidFill>
              <a:sysClr val="window" lastClr="FFFFFF"/>
            </a:solidFill>
            <a:latin typeface="Calibri"/>
            <a:ea typeface="+mn-ea"/>
            <a:cs typeface="+mn-cs"/>
          </a:endParaRPr>
        </a:p>
      </dsp:txBody>
      <dsp:txXfrm>
        <a:off x="2355066" y="208979"/>
        <a:ext cx="2140969" cy="1284581"/>
      </dsp:txXfrm>
    </dsp:sp>
    <dsp:sp modelId="{EAE185FA-1088-4803-9024-73963DFB2274}">
      <dsp:nvSpPr>
        <dsp:cNvPr id="0" name=""/>
        <dsp:cNvSpPr/>
      </dsp:nvSpPr>
      <dsp:spPr>
        <a:xfrm>
          <a:off x="4710133" y="208979"/>
          <a:ext cx="2140969" cy="128458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solidFill>
                <a:sysClr val="window" lastClr="FFFFFF"/>
              </a:solidFill>
              <a:latin typeface="Calibri"/>
              <a:ea typeface="+mn-ea"/>
              <a:cs typeface="+mn-cs"/>
            </a:rPr>
            <a:t>AHI</a:t>
          </a:r>
          <a:endParaRPr lang="nl-NL" sz="3100" kern="1200" dirty="0">
            <a:solidFill>
              <a:sysClr val="window" lastClr="FFFFFF"/>
            </a:solidFill>
            <a:latin typeface="Calibri"/>
            <a:ea typeface="+mn-ea"/>
            <a:cs typeface="+mn-cs"/>
          </a:endParaRPr>
        </a:p>
      </dsp:txBody>
      <dsp:txXfrm>
        <a:off x="4710133" y="208979"/>
        <a:ext cx="2140969" cy="1284581"/>
      </dsp:txXfrm>
    </dsp:sp>
    <dsp:sp modelId="{0325A36E-821F-4085-95F0-50AFE727A7F0}">
      <dsp:nvSpPr>
        <dsp:cNvPr id="0" name=""/>
        <dsp:cNvSpPr/>
      </dsp:nvSpPr>
      <dsp:spPr>
        <a:xfrm>
          <a:off x="0" y="1707658"/>
          <a:ext cx="2140969" cy="128458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solidFill>
                <a:sysClr val="window" lastClr="FFFFFF"/>
              </a:solidFill>
              <a:latin typeface="Calibri"/>
              <a:ea typeface="+mn-ea"/>
              <a:cs typeface="+mn-cs"/>
            </a:rPr>
            <a:t>Slaap kwaliteit</a:t>
          </a:r>
          <a:endParaRPr lang="nl-NL" sz="3100" kern="1200" dirty="0">
            <a:solidFill>
              <a:sysClr val="window" lastClr="FFFFFF"/>
            </a:solidFill>
            <a:latin typeface="Calibri"/>
            <a:ea typeface="+mn-ea"/>
            <a:cs typeface="+mn-cs"/>
          </a:endParaRPr>
        </a:p>
      </dsp:txBody>
      <dsp:txXfrm>
        <a:off x="0" y="1707658"/>
        <a:ext cx="2140969" cy="1284581"/>
      </dsp:txXfrm>
    </dsp:sp>
    <dsp:sp modelId="{42A44660-B28F-4427-8172-0E857135FC14}">
      <dsp:nvSpPr>
        <dsp:cNvPr id="0" name=""/>
        <dsp:cNvSpPr/>
      </dsp:nvSpPr>
      <dsp:spPr>
        <a:xfrm>
          <a:off x="2355066" y="1707658"/>
          <a:ext cx="2140969" cy="128458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solidFill>
                <a:sysClr val="window" lastClr="FFFFFF"/>
              </a:solidFill>
              <a:latin typeface="Calibri"/>
              <a:ea typeface="+mn-ea"/>
              <a:cs typeface="+mn-cs"/>
            </a:rPr>
            <a:t>Aantal uren slaap</a:t>
          </a:r>
          <a:endParaRPr lang="nl-NL" sz="3100" kern="1200" dirty="0">
            <a:solidFill>
              <a:sysClr val="window" lastClr="FFFFFF"/>
            </a:solidFill>
            <a:latin typeface="Calibri"/>
            <a:ea typeface="+mn-ea"/>
            <a:cs typeface="+mn-cs"/>
          </a:endParaRPr>
        </a:p>
      </dsp:txBody>
      <dsp:txXfrm>
        <a:off x="2355066" y="1707658"/>
        <a:ext cx="2140969" cy="1284581"/>
      </dsp:txXfrm>
    </dsp:sp>
    <dsp:sp modelId="{6E40BD71-DAD3-47AC-938A-93CF97B205A6}">
      <dsp:nvSpPr>
        <dsp:cNvPr id="0" name=""/>
        <dsp:cNvSpPr/>
      </dsp:nvSpPr>
      <dsp:spPr>
        <a:xfrm>
          <a:off x="4710133" y="1707658"/>
          <a:ext cx="2140969" cy="128458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solidFill>
                <a:sysClr val="window" lastClr="FFFFFF"/>
              </a:solidFill>
              <a:latin typeface="Calibri"/>
              <a:ea typeface="+mn-ea"/>
              <a:cs typeface="+mn-cs"/>
            </a:rPr>
            <a:t>Aantal uren met CPAP</a:t>
          </a:r>
          <a:endParaRPr lang="nl-NL" sz="3100" kern="1200" dirty="0">
            <a:solidFill>
              <a:sysClr val="window" lastClr="FFFFFF"/>
            </a:solidFill>
            <a:latin typeface="Calibri"/>
            <a:ea typeface="+mn-ea"/>
            <a:cs typeface="+mn-cs"/>
          </a:endParaRPr>
        </a:p>
      </dsp:txBody>
      <dsp:txXfrm>
        <a:off x="4710133" y="1707658"/>
        <a:ext cx="2140969" cy="12845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D61213D-2586-4A33-8F4F-1BE338849934}" type="datetimeFigureOut">
              <a:rPr lang="nl-NL" smtClean="0"/>
              <a:pPr/>
              <a:t>5-5-2017</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C350597-43A4-4F92-AFE7-E2B8D59F3320}" type="slidenum">
              <a:rPr lang="nl-NL" smtClean="0"/>
              <a:pPr/>
              <a:t>‹nr.›</a:t>
            </a:fld>
            <a:endParaRPr lang="nl-NL"/>
          </a:p>
        </p:txBody>
      </p:sp>
    </p:spTree>
    <p:extLst>
      <p:ext uri="{BB962C8B-B14F-4D97-AF65-F5344CB8AC3E}">
        <p14:creationId xmlns:p14="http://schemas.microsoft.com/office/powerpoint/2010/main" xmlns="" val="14150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D9BF2A9-C2BF-4357-BA70-22548F0BE8F1}" type="datetimeFigureOut">
              <a:rPr lang="nl-NL" smtClean="0"/>
              <a:pPr/>
              <a:t>5-5-2017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401F43B-CA59-43B1-AD96-227E2D0984B0}" type="slidenum">
              <a:rPr lang="nl-NL" smtClean="0"/>
              <a:pPr/>
              <a:t>‹nr.›</a:t>
            </a:fld>
            <a:endParaRPr lang="nl-NL"/>
          </a:p>
        </p:txBody>
      </p:sp>
    </p:spTree>
    <p:extLst>
      <p:ext uri="{BB962C8B-B14F-4D97-AF65-F5344CB8AC3E}">
        <p14:creationId xmlns:p14="http://schemas.microsoft.com/office/powerpoint/2010/main" xmlns="" val="217922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Stel jezelf voor:</a:t>
            </a:r>
          </a:p>
          <a:p>
            <a:r>
              <a:rPr lang="nl-NL" dirty="0" smtClean="0"/>
              <a:t>Simone van de Sluijs, longverpleegkundige in het Franciscus Ziekenhuis,</a:t>
            </a:r>
            <a:r>
              <a:rPr lang="nl-NL" baseline="0" dirty="0" smtClean="0"/>
              <a:t> locatie Gasthuis</a:t>
            </a:r>
          </a:p>
          <a:p>
            <a:r>
              <a:rPr lang="nl-NL" dirty="0" smtClean="0"/>
              <a:t>In opleiding tot verpleegkundig specialist</a:t>
            </a:r>
          </a:p>
          <a:p>
            <a:r>
              <a:rPr lang="nl-NL" dirty="0" smtClean="0"/>
              <a:t>Mijn specialisatie is OSAS, slaap</a:t>
            </a:r>
            <a:r>
              <a:rPr lang="nl-NL" baseline="0" dirty="0" smtClean="0"/>
              <a:t>centrum.</a:t>
            </a:r>
          </a:p>
          <a:p>
            <a:r>
              <a:rPr lang="nl-NL" baseline="0" dirty="0" smtClean="0"/>
              <a:t>Ik ben vanaf 2010 betrokken bij het gebruik en de ontwikkeling van Gezondheidsmeter voor verschillende longziekten. Gezondheidsmeter is een product van Curavista.</a:t>
            </a:r>
          </a:p>
          <a:p>
            <a:r>
              <a:rPr lang="nl-NL" baseline="0" dirty="0" smtClean="0"/>
              <a:t>Het Franciscus is een </a:t>
            </a:r>
            <a:r>
              <a:rPr lang="nl-NL" baseline="0" dirty="0" err="1" smtClean="0"/>
              <a:t>top-klinisch</a:t>
            </a:r>
            <a:r>
              <a:rPr lang="nl-NL" baseline="0" dirty="0" smtClean="0"/>
              <a:t> ziekenhuis. We doen dus veel aan onderzoek en innovatie.</a:t>
            </a:r>
          </a:p>
          <a:p>
            <a:r>
              <a:rPr lang="nl-NL" baseline="0" dirty="0" smtClean="0"/>
              <a:t>Alle data die ik vandaag laat zien, zijn data van onze eigen patiënten en publicaties waaraan wij hebben meegewerkt.</a:t>
            </a:r>
            <a:endParaRPr lang="nl-NL" dirty="0" smtClean="0"/>
          </a:p>
          <a:p>
            <a:endParaRPr lang="nl-NL" dirty="0" smtClean="0"/>
          </a:p>
          <a:p>
            <a:r>
              <a:rPr lang="nl-NL" dirty="0" smtClean="0"/>
              <a:t>Doel</a:t>
            </a:r>
            <a:r>
              <a:rPr lang="nl-NL" baseline="0" dirty="0" smtClean="0"/>
              <a:t> van deze sessie:</a:t>
            </a:r>
          </a:p>
          <a:p>
            <a:r>
              <a:rPr lang="nl-NL" dirty="0" smtClean="0"/>
              <a:t>het product, hoe</a:t>
            </a:r>
            <a:r>
              <a:rPr lang="nl-NL" baseline="0" dirty="0" smtClean="0"/>
              <a:t> gebruik je het, Invloed op het werk en invloed op zorgverleners</a:t>
            </a:r>
          </a:p>
          <a:p>
            <a:endParaRPr lang="nl-NL" baseline="0" dirty="0" smtClean="0"/>
          </a:p>
          <a:p>
            <a:r>
              <a:rPr lang="nl-NL" baseline="0" dirty="0" smtClean="0"/>
              <a:t>Praktisch:</a:t>
            </a:r>
          </a:p>
          <a:p>
            <a:r>
              <a:rPr lang="nl-NL" baseline="0" dirty="0" smtClean="0"/>
              <a:t>Ik wil graag interactie met de zaal. Stel vragen rustig tussendoor. Mocht ik het antwoord op een technische vraag niet weten, dan is Esther van Noort van Curavista aanwezig. In mijn presentatie zijn er stellingen. Daarop mogen jullie reageren door steeds een groene kaart of een rode kaart omhoog te steken. Ik zal dan aan sommige mensen toelichting vragen en zo kunnen we de discussie aan gaan met elkaar.</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a:t>
            </a:fld>
            <a:endParaRPr lang="nl-NL"/>
          </a:p>
        </p:txBody>
      </p:sp>
    </p:spTree>
    <p:extLst>
      <p:ext uri="{BB962C8B-B14F-4D97-AF65-F5344CB8AC3E}">
        <p14:creationId xmlns:p14="http://schemas.microsoft.com/office/powerpoint/2010/main" xmlns="" val="30217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Klachtenlijst is</a:t>
            </a:r>
            <a:r>
              <a:rPr lang="nl-NL" baseline="0" dirty="0" smtClean="0"/>
              <a:t> nieuw t.o.v. OSAS_v1</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Verschillende PROMS zijn </a:t>
            </a:r>
            <a:r>
              <a:rPr lang="nl-NL" baseline="0" dirty="0" err="1" smtClean="0"/>
              <a:t>geskipt</a:t>
            </a:r>
            <a:r>
              <a:rPr lang="nl-NL" baseline="0" dirty="0" smtClean="0"/>
              <a:t> (</a:t>
            </a:r>
            <a:r>
              <a:rPr lang="nl-NL" baseline="0" dirty="0" err="1" smtClean="0"/>
              <a:t>Athens</a:t>
            </a:r>
            <a:r>
              <a:rPr lang="nl-NL" baseline="0" dirty="0" smtClean="0"/>
              <a:t> / SF12/ depressielijst)</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10</a:t>
            </a:fld>
            <a:endParaRPr lang="nl-NL"/>
          </a:p>
        </p:txBody>
      </p:sp>
    </p:spTree>
    <p:extLst>
      <p:ext uri="{BB962C8B-B14F-4D97-AF65-F5344CB8AC3E}">
        <p14:creationId xmlns:p14="http://schemas.microsoft.com/office/powerpoint/2010/main" xmlns="" val="27344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a:p>
            <a:r>
              <a:rPr lang="nl-NL" dirty="0" smtClean="0"/>
              <a:t>Leg de grafiek uit.</a:t>
            </a:r>
          </a:p>
          <a:p>
            <a:r>
              <a:rPr lang="nl-NL" dirty="0" smtClean="0"/>
              <a:t>Extra </a:t>
            </a:r>
            <a:r>
              <a:rPr lang="nl-NL" dirty="0" err="1" smtClean="0"/>
              <a:t>slide</a:t>
            </a:r>
            <a:r>
              <a:rPr lang="nl-NL" dirty="0" smtClean="0"/>
              <a:t> toevoegen van de andere grafieken: Dus AHI met groen etc.</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11</a:t>
            </a:fld>
            <a:endParaRPr lang="nl-NL"/>
          </a:p>
        </p:txBody>
      </p:sp>
    </p:spTree>
    <p:extLst>
      <p:ext uri="{BB962C8B-B14F-4D97-AF65-F5344CB8AC3E}">
        <p14:creationId xmlns:p14="http://schemas.microsoft.com/office/powerpoint/2010/main" xmlns="" val="232271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Osas</a:t>
            </a:r>
            <a:r>
              <a:rPr lang="nl-NL" baseline="0" dirty="0" smtClean="0"/>
              <a:t> v2 is opgesteld om in eerste maand wekelijks in te vullen en daarna 1 keer per maand. Dus 9 dagboeken na een half jaar.</a:t>
            </a:r>
          </a:p>
          <a:p>
            <a:r>
              <a:rPr lang="nl-NL" baseline="0" dirty="0" smtClean="0"/>
              <a:t>Mensen mogen vaker invullen en doen dat dus ook.</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12</a:t>
            </a:fld>
            <a:endParaRPr lang="nl-NL"/>
          </a:p>
        </p:txBody>
      </p:sp>
    </p:spTree>
    <p:extLst>
      <p:ext uri="{BB962C8B-B14F-4D97-AF65-F5344CB8AC3E}">
        <p14:creationId xmlns:p14="http://schemas.microsoft.com/office/powerpoint/2010/main" xmlns="" val="286913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Verschillende zorgverleners</a:t>
            </a:r>
            <a:r>
              <a:rPr lang="nl-NL" baseline="0" dirty="0" smtClean="0"/>
              <a:t> kunnen in dossier meekijken. Patiënt ziet autorisaties en kan ze aanpassen.</a:t>
            </a:r>
          </a:p>
          <a:p>
            <a:r>
              <a:rPr lang="nl-NL" baseline="0" dirty="0" smtClean="0"/>
              <a:t>Iedereen die geautoriseerd is kan veilig </a:t>
            </a:r>
            <a:r>
              <a:rPr lang="nl-NL" baseline="0" dirty="0" err="1" smtClean="0"/>
              <a:t>eConsulten</a:t>
            </a:r>
            <a:r>
              <a:rPr lang="nl-NL" baseline="0" dirty="0" smtClean="0"/>
              <a:t> met elkaar</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13</a:t>
            </a:fld>
            <a:endParaRPr lang="nl-NL"/>
          </a:p>
        </p:txBody>
      </p:sp>
    </p:spTree>
    <p:extLst>
      <p:ext uri="{BB962C8B-B14F-4D97-AF65-F5344CB8AC3E}">
        <p14:creationId xmlns:p14="http://schemas.microsoft.com/office/powerpoint/2010/main" xmlns="" val="76738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Uitnodigd</a:t>
            </a:r>
            <a:r>
              <a:rPr lang="nl-NL" dirty="0" smtClean="0"/>
              <a:t> om </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14</a:t>
            </a:fld>
            <a:endParaRPr lang="nl-NL"/>
          </a:p>
        </p:txBody>
      </p:sp>
    </p:spTree>
    <p:extLst>
      <p:ext uri="{BB962C8B-B14F-4D97-AF65-F5344CB8AC3E}">
        <p14:creationId xmlns:p14="http://schemas.microsoft.com/office/powerpoint/2010/main" xmlns="" val="4134695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Kennisbank</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15</a:t>
            </a:fld>
            <a:endParaRPr lang="nl-NL"/>
          </a:p>
        </p:txBody>
      </p:sp>
    </p:spTree>
    <p:extLst>
      <p:ext uri="{BB962C8B-B14F-4D97-AF65-F5344CB8AC3E}">
        <p14:creationId xmlns:p14="http://schemas.microsoft.com/office/powerpoint/2010/main" xmlns="" val="1742246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Geraadpleegd:</a:t>
            </a:r>
          </a:p>
          <a:p>
            <a:pPr lvl="1"/>
            <a:r>
              <a:rPr lang="nl-NL" dirty="0" smtClean="0"/>
              <a:t>OSAS: 126x (11-2016</a:t>
            </a:r>
          </a:p>
          <a:p>
            <a:pPr lvl="1"/>
            <a:r>
              <a:rPr lang="nl-NL" dirty="0" smtClean="0"/>
              <a:t>NSI: 445x (sinds 7-2013)</a:t>
            </a:r>
          </a:p>
          <a:p>
            <a:r>
              <a:rPr lang="nl-NL" dirty="0" smtClean="0"/>
              <a:t>Heeft u genoeg info gehad”?</a:t>
            </a:r>
          </a:p>
          <a:p>
            <a:pPr lvl="1"/>
            <a:r>
              <a:rPr lang="nl-NL" dirty="0" err="1" smtClean="0"/>
              <a:t>OsasCoach</a:t>
            </a:r>
            <a:r>
              <a:rPr lang="nl-NL" dirty="0" smtClean="0"/>
              <a:t>: 109x “JA”</a:t>
            </a:r>
          </a:p>
          <a:p>
            <a:pPr lvl="1"/>
            <a:r>
              <a:rPr lang="nl-NL" dirty="0" smtClean="0"/>
              <a:t>NSI: 370x “JA”</a:t>
            </a:r>
          </a:p>
          <a:p>
            <a:r>
              <a:rPr lang="nl-NL" dirty="0" smtClean="0"/>
              <a:t>Nog extra Vragen </a:t>
            </a:r>
            <a:r>
              <a:rPr lang="nl-NL" dirty="0" err="1" smtClean="0"/>
              <a:t>nav</a:t>
            </a:r>
            <a:r>
              <a:rPr lang="nl-NL" dirty="0" smtClean="0"/>
              <a:t> Kennisbank</a:t>
            </a:r>
          </a:p>
          <a:p>
            <a:pPr lvl="1"/>
            <a:r>
              <a:rPr lang="nl-NL" dirty="0" smtClean="0"/>
              <a:t>OSAS: 4x</a:t>
            </a:r>
          </a:p>
          <a:p>
            <a:pPr lvl="1"/>
            <a:r>
              <a:rPr lang="nl-NL" dirty="0" smtClean="0"/>
              <a:t>NSI: 11</a:t>
            </a:r>
          </a:p>
          <a:p>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16</a:t>
            </a:fld>
            <a:endParaRPr lang="nl-NL"/>
          </a:p>
        </p:txBody>
      </p:sp>
    </p:spTree>
    <p:extLst>
      <p:ext uri="{BB962C8B-B14F-4D97-AF65-F5344CB8AC3E}">
        <p14:creationId xmlns:p14="http://schemas.microsoft.com/office/powerpoint/2010/main" xmlns="" val="3327789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Dan krijgen ze zo’n dossier van mij (ik meldt ze aan) en hoeveel % denken jullie dat er dan daadwerkelijk start?</a:t>
            </a:r>
            <a:r>
              <a:rPr lang="nl-NL" baseline="0" dirty="0" smtClean="0"/>
              <a:t> Daarmee bedoel ik: ze loggen in, en vullen minimaal de eerste vragenlijst in</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18</a:t>
            </a:fld>
            <a:endParaRPr lang="nl-NL"/>
          </a:p>
        </p:txBody>
      </p:sp>
    </p:spTree>
    <p:extLst>
      <p:ext uri="{BB962C8B-B14F-4D97-AF65-F5344CB8AC3E}">
        <p14:creationId xmlns:p14="http://schemas.microsoft.com/office/powerpoint/2010/main" xmlns="" val="16194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OSAS = 83,8%</a:t>
            </a:r>
          </a:p>
          <a:p>
            <a:r>
              <a:rPr lang="nl-NL" dirty="0" smtClean="0"/>
              <a:t>Astma = 85,2%</a:t>
            </a:r>
          </a:p>
          <a:p>
            <a:r>
              <a:rPr lang="nl-NL" dirty="0" smtClean="0"/>
              <a:t>COPD = 86,4%</a:t>
            </a:r>
          </a:p>
          <a:p>
            <a:endParaRPr lang="nl-NL" dirty="0" smtClean="0"/>
          </a:p>
          <a:p>
            <a:r>
              <a:rPr lang="nl-NL" dirty="0" smtClean="0"/>
              <a:t>En nog 138 </a:t>
            </a:r>
            <a:r>
              <a:rPr lang="nl-NL" dirty="0" err="1" smtClean="0"/>
              <a:t>ptn</a:t>
            </a:r>
            <a:r>
              <a:rPr lang="nl-NL" dirty="0" smtClean="0"/>
              <a:t> in prostaatkanker,</a:t>
            </a:r>
            <a:r>
              <a:rPr lang="nl-NL" baseline="0" dirty="0" smtClean="0"/>
              <a:t> waarvan er 120 zijn gestart (86,9%). Dus totaal zijn er in het SFG nu 648 patiënten</a:t>
            </a:r>
            <a:endParaRPr lang="nl-NL" dirty="0" smtClean="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19</a:t>
            </a:fld>
            <a:endParaRPr lang="nl-NL"/>
          </a:p>
        </p:txBody>
      </p:sp>
    </p:spTree>
    <p:extLst>
      <p:ext uri="{BB962C8B-B14F-4D97-AF65-F5344CB8AC3E}">
        <p14:creationId xmlns:p14="http://schemas.microsoft.com/office/powerpoint/2010/main" xmlns="" val="203979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Dit was het doel, maar wat vinden de patiënten nu zelf?</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20</a:t>
            </a:fld>
            <a:endParaRPr lang="nl-NL"/>
          </a:p>
        </p:txBody>
      </p:sp>
    </p:spTree>
    <p:extLst>
      <p:ext uri="{BB962C8B-B14F-4D97-AF65-F5344CB8AC3E}">
        <p14:creationId xmlns:p14="http://schemas.microsoft.com/office/powerpoint/2010/main" xmlns="" val="331025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a:t>
            </a:r>
            <a:r>
              <a:rPr lang="nl-NL" baseline="0" dirty="0" smtClean="0"/>
              <a:t> overheid wil graag dat de patiënt een eigen persoonlijke gezondheidsomgeving krijgt, het PGO </a:t>
            </a:r>
          </a:p>
          <a:p>
            <a:r>
              <a:rPr lang="nl-NL" dirty="0" smtClean="0"/>
              <a:t>Het PGO is van de patiënt,</a:t>
            </a:r>
            <a:r>
              <a:rPr lang="nl-NL" baseline="0" dirty="0" smtClean="0"/>
              <a:t> is zijn verantwoordelijkheid en staat los van de webportalen van het ziekenhuis.</a:t>
            </a:r>
            <a:endParaRPr lang="nl-NL" dirty="0" smtClean="0"/>
          </a:p>
          <a:p>
            <a:endParaRPr lang="nl-NL" dirty="0" smtClean="0"/>
          </a:p>
          <a:p>
            <a:r>
              <a:rPr lang="nl-NL" dirty="0" smtClean="0"/>
              <a:t>Dit is een nieuw concept, het</a:t>
            </a:r>
            <a:r>
              <a:rPr lang="nl-NL" baseline="0" dirty="0" smtClean="0"/>
              <a:t> dossier is van en voor de patiënt. Dat betekent meteen voor mij als zorgverlener dat ik aan </a:t>
            </a:r>
            <a:r>
              <a:rPr lang="nl-NL" baseline="0" dirty="0" err="1" smtClean="0"/>
              <a:t>v</a:t>
            </a:r>
            <a:r>
              <a:rPr lang="nl-NL" dirty="0" err="1" smtClean="0"/>
              <a:t>erwachtingsmanagment</a:t>
            </a:r>
            <a:r>
              <a:rPr lang="nl-NL" baseline="0" dirty="0" smtClean="0"/>
              <a:t> van de patiënt moet doen:</a:t>
            </a:r>
          </a:p>
          <a:p>
            <a:pPr>
              <a:buFontTx/>
              <a:buChar char="-"/>
            </a:pPr>
            <a:r>
              <a:rPr lang="nl-NL" baseline="0" dirty="0" smtClean="0"/>
              <a:t>Ik kijk niet de hele dag in het dossier</a:t>
            </a:r>
          </a:p>
          <a:p>
            <a:pPr>
              <a:buFontTx/>
              <a:buChar char="-"/>
            </a:pPr>
            <a:r>
              <a:rPr lang="nl-NL" baseline="0" dirty="0" smtClean="0"/>
              <a:t>Mensen moeten zelf een hulpvraag stellen als ze willen dat ik er naar kijk</a:t>
            </a:r>
          </a:p>
          <a:p>
            <a:pPr>
              <a:buFontTx/>
              <a:buChar char="-"/>
            </a:pPr>
            <a:r>
              <a:rPr lang="nl-NL" baseline="0" dirty="0" smtClean="0"/>
              <a:t>Ze doen het niet voor mij, maar vooral voor zichzelf: het is een hulpmiddel om zelf beter om te kunnen gaan met je ziekte</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a:t>
            </a:fld>
            <a:endParaRPr lang="nl-NL"/>
          </a:p>
        </p:txBody>
      </p:sp>
    </p:spTree>
    <p:extLst>
      <p:ext uri="{BB962C8B-B14F-4D97-AF65-F5344CB8AC3E}">
        <p14:creationId xmlns:p14="http://schemas.microsoft.com/office/powerpoint/2010/main" xmlns="" val="3456838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noResize="1"/>
          </p:cNvSpPr>
          <p:nvPr>
            <p:ph type="sldImg"/>
          </p:nvPr>
        </p:nvSpPr>
        <p:spPr>
          <a:xfrm>
            <a:off x="915988" y="752475"/>
            <a:ext cx="4964112" cy="3724275"/>
          </a:xfrm>
          <a:solidFill>
            <a:schemeClr val="accent1"/>
          </a:solidFill>
          <a:ln w="25400">
            <a:solidFill>
              <a:schemeClr val="accent1">
                <a:shade val="50000"/>
              </a:schemeClr>
            </a:solidFill>
            <a:prstDash val="solid"/>
          </a:ln>
        </p:spPr>
      </p:sp>
      <p:sp>
        <p:nvSpPr>
          <p:cNvPr id="3" name="Tijdelijke aanduiding voor notities 2"/>
          <p:cNvSpPr txBox="1">
            <a:spLocks noGrp="1"/>
          </p:cNvSpPr>
          <p:nvPr>
            <p:ph type="body" sz="quarter" idx="1"/>
          </p:nvPr>
        </p:nvSpPr>
        <p:spPr/>
        <p:txBody>
          <a:bodyPr/>
          <a:lstStyle/>
          <a:p>
            <a:endParaRPr lang="nl-NL"/>
          </a:p>
        </p:txBody>
      </p:sp>
    </p:spTree>
    <p:extLst>
      <p:ext uri="{BB962C8B-B14F-4D97-AF65-F5344CB8AC3E}">
        <p14:creationId xmlns:p14="http://schemas.microsoft.com/office/powerpoint/2010/main" xmlns="" val="1620982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22</a:t>
            </a:fld>
            <a:endParaRPr lang="nl-NL"/>
          </a:p>
        </p:txBody>
      </p:sp>
    </p:spTree>
    <p:extLst>
      <p:ext uri="{BB962C8B-B14F-4D97-AF65-F5344CB8AC3E}">
        <p14:creationId xmlns:p14="http://schemas.microsoft.com/office/powerpoint/2010/main" xmlns="" val="243500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23</a:t>
            </a:fld>
            <a:endParaRPr lang="nl-NL"/>
          </a:p>
        </p:txBody>
      </p:sp>
    </p:spTree>
    <p:extLst>
      <p:ext uri="{BB962C8B-B14F-4D97-AF65-F5344CB8AC3E}">
        <p14:creationId xmlns:p14="http://schemas.microsoft.com/office/powerpoint/2010/main" xmlns="" val="3609910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Hoe</a:t>
            </a:r>
            <a:r>
              <a:rPr lang="nl-NL" baseline="0" dirty="0" smtClean="0"/>
              <a:t> gaat het nu in de praktijk? Ik licht patiënten voor en vraag dan of ze mee willen doen met </a:t>
            </a:r>
            <a:r>
              <a:rPr lang="nl-NL" baseline="0" dirty="0" err="1" smtClean="0"/>
              <a:t>OSAScoach</a:t>
            </a:r>
            <a:r>
              <a:rPr lang="nl-NL" baseline="0" dirty="0" smtClean="0"/>
              <a:t>. En hoeveel % van de mensen wil dan meedoen denkt u?</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24</a:t>
            </a:fld>
            <a:endParaRPr lang="nl-NL"/>
          </a:p>
        </p:txBody>
      </p:sp>
    </p:spTree>
    <p:extLst>
      <p:ext uri="{BB962C8B-B14F-4D97-AF65-F5344CB8AC3E}">
        <p14:creationId xmlns:p14="http://schemas.microsoft.com/office/powerpoint/2010/main" xmlns="" val="2411805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Mensen wisselen in intensiteit van het gebruik. Waarom? Dat zoeken</a:t>
            </a:r>
            <a:r>
              <a:rPr lang="nl-NL" baseline="0" dirty="0" smtClean="0"/>
              <a:t> we nog uit. Ziektelast lijkt geen reden te zijn. Voorlopig aan alle mensen aanbieden onafhankelijk </a:t>
            </a:r>
            <a:r>
              <a:rPr lang="nl-NL" baseline="0" smtClean="0"/>
              <a:t>van ziektelast.</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26</a:t>
            </a:fld>
            <a:endParaRPr lang="nl-NL"/>
          </a:p>
        </p:txBody>
      </p:sp>
    </p:spTree>
    <p:extLst>
      <p:ext uri="{BB962C8B-B14F-4D97-AF65-F5344CB8AC3E}">
        <p14:creationId xmlns:p14="http://schemas.microsoft.com/office/powerpoint/2010/main" xmlns="" val="4189940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We</a:t>
            </a:r>
            <a:r>
              <a:rPr lang="nl-NL" sz="1200" kern="1200" baseline="0" dirty="0" smtClean="0">
                <a:solidFill>
                  <a:schemeClr val="tx1"/>
                </a:solidFill>
                <a:latin typeface="+mn-lt"/>
                <a:ea typeface="+mn-ea"/>
                <a:cs typeface="+mn-cs"/>
              </a:rPr>
              <a:t> leren dus elke dag hoe we de software beter kunnen maken door de data de analyseren. Zowel de inhoud als de vormgeving.</a:t>
            </a:r>
            <a:endParaRPr lang="nl-NL"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Het is dus heel fijn als mensen toestemming geven om hun data te mogen analyseren (natuurlijk anoniem)</a:t>
            </a:r>
          </a:p>
          <a:p>
            <a:pPr marL="0" marR="0" lvl="2"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Ter info: Van de 61 deelnemers aan het nieuwe OSAS v2 hebben 3 personen geen toestemming gegeven (5%)</a:t>
            </a:r>
          </a:p>
          <a:p>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27</a:t>
            </a:fld>
            <a:endParaRPr lang="nl-NL"/>
          </a:p>
        </p:txBody>
      </p:sp>
    </p:spTree>
    <p:extLst>
      <p:ext uri="{BB962C8B-B14F-4D97-AF65-F5344CB8AC3E}">
        <p14:creationId xmlns:p14="http://schemas.microsoft.com/office/powerpoint/2010/main" xmlns="" val="135269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Wat vindt u van het overheidsbeleid? Heeft de patiënt recht op….</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3</a:t>
            </a:fld>
            <a:endParaRPr lang="nl-NL"/>
          </a:p>
        </p:txBody>
      </p:sp>
    </p:spTree>
    <p:extLst>
      <p:ext uri="{BB962C8B-B14F-4D97-AF65-F5344CB8AC3E}">
        <p14:creationId xmlns:p14="http://schemas.microsoft.com/office/powerpoint/2010/main" xmlns="" val="223268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Het doel van verpleegkundige: De patiënt inzicht geven in zijn eigen</a:t>
            </a:r>
            <a:r>
              <a:rPr lang="nl-NL" baseline="0" dirty="0" smtClean="0"/>
              <a:t> ziekte. En de toekomst zou ook het slaapcentrum dat kunnen gaan doen.</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4</a:t>
            </a:fld>
            <a:endParaRPr lang="nl-NL"/>
          </a:p>
        </p:txBody>
      </p:sp>
    </p:spTree>
    <p:extLst>
      <p:ext uri="{BB962C8B-B14F-4D97-AF65-F5344CB8AC3E}">
        <p14:creationId xmlns:p14="http://schemas.microsoft.com/office/powerpoint/2010/main" xmlns="" val="12482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Dan krijgt de </a:t>
            </a:r>
            <a:r>
              <a:rPr lang="nl-NL" dirty="0" err="1" smtClean="0"/>
              <a:t>patient</a:t>
            </a:r>
            <a:r>
              <a:rPr lang="nl-NL" dirty="0" smtClean="0"/>
              <a:t> zo’n dossier en dan…</a:t>
            </a:r>
          </a:p>
          <a:p>
            <a:r>
              <a:rPr lang="nl-NL" dirty="0" smtClean="0"/>
              <a:t>Gaat</a:t>
            </a:r>
            <a:r>
              <a:rPr lang="nl-NL" baseline="0" dirty="0" smtClean="0"/>
              <a:t> de patiënt dit zo maar invullen of hebben we de zorgverleners nodig tot sleutel van succes?</a:t>
            </a:r>
          </a:p>
          <a:p>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5</a:t>
            </a:fld>
            <a:endParaRPr lang="nl-NL"/>
          </a:p>
        </p:txBody>
      </p:sp>
    </p:spTree>
    <p:extLst>
      <p:ext uri="{BB962C8B-B14F-4D97-AF65-F5344CB8AC3E}">
        <p14:creationId xmlns:p14="http://schemas.microsoft.com/office/powerpoint/2010/main" xmlns="" val="230298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Het</a:t>
            </a:r>
            <a:r>
              <a:rPr lang="nl-NL" baseline="0" dirty="0" smtClean="0"/>
              <a:t> programma was het zelfde m</a:t>
            </a:r>
            <a:r>
              <a:rPr lang="nl-NL" dirty="0" smtClean="0"/>
              <a:t>ensen</a:t>
            </a:r>
            <a:r>
              <a:rPr lang="nl-NL" baseline="0" dirty="0" smtClean="0"/>
              <a:t> mochten zelf kiezen of ze wel of niet met hun verpleegkundige of dokter mee wilden doen. Het programma liep in de eerste lijn en tweede lijn.</a:t>
            </a:r>
          </a:p>
          <a:p>
            <a:r>
              <a:rPr lang="nl-NL" baseline="0" dirty="0" smtClean="0"/>
              <a:t>In 2012 zijn de data geanalyseerd door </a:t>
            </a:r>
            <a:r>
              <a:rPr lang="nl-NL" baseline="0" dirty="0" err="1" smtClean="0"/>
              <a:t>dr</a:t>
            </a:r>
            <a:r>
              <a:rPr lang="nl-NL" baseline="0" dirty="0" smtClean="0"/>
              <a:t> In ‘t Veen, longarts en opleider bij ons</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6</a:t>
            </a:fld>
            <a:endParaRPr lang="nl-NL"/>
          </a:p>
        </p:txBody>
      </p:sp>
    </p:spTree>
    <p:extLst>
      <p:ext uri="{BB962C8B-B14F-4D97-AF65-F5344CB8AC3E}">
        <p14:creationId xmlns:p14="http://schemas.microsoft.com/office/powerpoint/2010/main" xmlns="" val="110009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Dit laat mooi zien dat je niet</a:t>
            </a:r>
            <a:r>
              <a:rPr lang="nl-NL" baseline="0" dirty="0" smtClean="0"/>
              <a:t> direct vol aan de bak gaat maar dat het tijd nodig heeft een goed programma neer te zetten: Innovatie.</a:t>
            </a:r>
          </a:p>
          <a:p>
            <a:r>
              <a:rPr lang="nl-NL" baseline="0" dirty="0" smtClean="0"/>
              <a:t>Het astma, COPD en OSAS programma is in de loop van de tijd aangepast, zowel de inhoud als de vormgeving. </a:t>
            </a:r>
          </a:p>
          <a:p>
            <a:r>
              <a:rPr lang="nl-NL" baseline="0" dirty="0" smtClean="0"/>
              <a:t>In 2015 is de eerste andere college gestart, oncologie en nu in 2017 start ook de interne (maagverkleiningen) en een allergienetwerk voor de hele regio. </a:t>
            </a:r>
          </a:p>
          <a:p>
            <a:r>
              <a:rPr lang="nl-NL" baseline="0" dirty="0" smtClean="0"/>
              <a:t>Je blijft dus constant bezig.</a:t>
            </a:r>
          </a:p>
          <a:p>
            <a:r>
              <a:rPr lang="nl-NL" baseline="0" dirty="0" smtClean="0"/>
              <a:t>Simone: ik ben verantwoordelijk voor OSAS, deze presentatie zal verder gaan over OSAS.</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7</a:t>
            </a:fld>
            <a:endParaRPr lang="nl-NL"/>
          </a:p>
        </p:txBody>
      </p:sp>
    </p:spTree>
    <p:extLst>
      <p:ext uri="{BB962C8B-B14F-4D97-AF65-F5344CB8AC3E}">
        <p14:creationId xmlns:p14="http://schemas.microsoft.com/office/powerpoint/2010/main" xmlns="" val="110858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In juli 2013 zijn we gestart</a:t>
            </a:r>
            <a:r>
              <a:rPr lang="nl-NL" baseline="0" dirty="0" smtClean="0"/>
              <a:t> met OSAS online begeleiden. En Vorig jaar hebben we zelf een heel nieuw OSAS programma gemaakt, dat precies op onze wensen als ziekenhuis is aangepast. Wat is OSAS nu eigenlijk</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8</a:t>
            </a:fld>
            <a:endParaRPr lang="nl-NL"/>
          </a:p>
        </p:txBody>
      </p:sp>
    </p:spTree>
    <p:extLst>
      <p:ext uri="{BB962C8B-B14F-4D97-AF65-F5344CB8AC3E}">
        <p14:creationId xmlns:p14="http://schemas.microsoft.com/office/powerpoint/2010/main" xmlns="" val="275119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Elk</a:t>
            </a:r>
            <a:r>
              <a:rPr lang="nl-NL" baseline="0" dirty="0" smtClean="0"/>
              <a:t> programma heeft 4 elementen. Ze zijn allemaal nodig om </a:t>
            </a:r>
            <a:r>
              <a:rPr lang="nl-NL" baseline="0" dirty="0" err="1" smtClean="0"/>
              <a:t>patienten</a:t>
            </a:r>
            <a:r>
              <a:rPr lang="nl-NL" baseline="0" dirty="0" smtClean="0"/>
              <a:t> gemotiveerd te houden om lange termijn mee te doen.</a:t>
            </a:r>
            <a:endParaRPr lang="nl-NL" dirty="0"/>
          </a:p>
        </p:txBody>
      </p:sp>
      <p:sp>
        <p:nvSpPr>
          <p:cNvPr id="4" name="Tijdelijke aanduiding voor dianummer 3"/>
          <p:cNvSpPr>
            <a:spLocks noGrp="1"/>
          </p:cNvSpPr>
          <p:nvPr>
            <p:ph type="sldNum" sz="quarter" idx="10"/>
          </p:nvPr>
        </p:nvSpPr>
        <p:spPr/>
        <p:txBody>
          <a:bodyPr/>
          <a:lstStyle/>
          <a:p>
            <a:fld id="{5401F43B-CA59-43B1-AD96-227E2D0984B0}" type="slidenum">
              <a:rPr lang="nl-NL" smtClean="0"/>
              <a:pPr/>
              <a:t>9</a:t>
            </a:fld>
            <a:endParaRPr lang="nl-NL"/>
          </a:p>
        </p:txBody>
      </p:sp>
    </p:spTree>
    <p:extLst>
      <p:ext uri="{BB962C8B-B14F-4D97-AF65-F5344CB8AC3E}">
        <p14:creationId xmlns:p14="http://schemas.microsoft.com/office/powerpoint/2010/main" xmlns="" val="349974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vak">
    <p:spTree>
      <p:nvGrpSpPr>
        <p:cNvPr id="1" name=""/>
        <p:cNvGrpSpPr/>
        <p:nvPr/>
      </p:nvGrpSpPr>
      <p:grpSpPr>
        <a:xfrm>
          <a:off x="0" y="0"/>
          <a:ext cx="0" cy="0"/>
          <a:chOff x="0" y="0"/>
          <a:chExt cx="0" cy="0"/>
        </a:xfrm>
      </p:grpSpPr>
      <p:sp>
        <p:nvSpPr>
          <p:cNvPr id="4" name="Tijdelijke aanduiding voor tekst 2"/>
          <p:cNvSpPr>
            <a:spLocks noGrp="1"/>
          </p:cNvSpPr>
          <p:nvPr>
            <p:ph type="body" sz="half" idx="1" hasCustomPrompt="1"/>
          </p:nvPr>
        </p:nvSpPr>
        <p:spPr>
          <a:xfrm>
            <a:off x="467544" y="1340768"/>
            <a:ext cx="8280920" cy="4525963"/>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p:txBody>
      </p:sp>
      <p:sp>
        <p:nvSpPr>
          <p:cNvPr id="5" name="Tijdelijke aanduiding voor titel 1"/>
          <p:cNvSpPr>
            <a:spLocks noGrp="1"/>
          </p:cNvSpPr>
          <p:nvPr>
            <p:ph type="title" hasCustomPrompt="1"/>
          </p:nvPr>
        </p:nvSpPr>
        <p:spPr>
          <a:xfrm>
            <a:off x="467544" y="72008"/>
            <a:ext cx="8229600" cy="908720"/>
          </a:xfrm>
          <a:prstGeom prst="rect">
            <a:avLst/>
          </a:prstGeom>
        </p:spPr>
        <p:txBody>
          <a:bodyPr vert="horz" lIns="91440" tIns="45720" rIns="91440" bIns="45720" rtlCol="0" anchor="ctr">
            <a:normAutofit/>
          </a:bodyPr>
          <a:lstStyle>
            <a:lvl1pPr>
              <a:defRPr sz="2400">
                <a:solidFill>
                  <a:schemeClr val="bg1"/>
                </a:solidFill>
                <a:latin typeface="Verdana" pitchFamily="34" charset="0"/>
                <a:ea typeface="Verdana" pitchFamily="34" charset="0"/>
                <a:cs typeface="Verdana" pitchFamily="34" charset="0"/>
              </a:defRPr>
            </a:lvl1pPr>
          </a:lstStyle>
          <a:p>
            <a:r>
              <a:rPr lang="nl-NL" dirty="0" smtClean="0"/>
              <a:t>Onderwerp</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4" name="Tijdelijke aanduiding voor titel 1"/>
          <p:cNvSpPr>
            <a:spLocks noGrp="1"/>
          </p:cNvSpPr>
          <p:nvPr>
            <p:ph type="title" hasCustomPrompt="1"/>
          </p:nvPr>
        </p:nvSpPr>
        <p:spPr>
          <a:xfrm>
            <a:off x="467544" y="72008"/>
            <a:ext cx="8229600" cy="908720"/>
          </a:xfrm>
          <a:prstGeom prst="rect">
            <a:avLst/>
          </a:prstGeom>
        </p:spPr>
        <p:txBody>
          <a:bodyPr vert="horz" lIns="91440" tIns="45720" rIns="91440" bIns="45720" rtlCol="0" anchor="ctr">
            <a:normAutofit/>
          </a:bodyPr>
          <a:lstStyle>
            <a:lvl1pPr>
              <a:defRPr sz="2400">
                <a:solidFill>
                  <a:schemeClr val="bg1"/>
                </a:solidFill>
                <a:latin typeface="Verdana" pitchFamily="34" charset="0"/>
                <a:ea typeface="Verdana" pitchFamily="34" charset="0"/>
                <a:cs typeface="Verdana" pitchFamily="34" charset="0"/>
              </a:defRPr>
            </a:lvl1pPr>
          </a:lstStyle>
          <a:p>
            <a:r>
              <a:rPr lang="nl-NL" dirty="0" smtClean="0"/>
              <a:t>Onderwerp</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3" name="Tijdelijke aanduiding voor tekst 2"/>
          <p:cNvSpPr>
            <a:spLocks noGrp="1"/>
          </p:cNvSpPr>
          <p:nvPr>
            <p:ph type="body" sz="half" idx="1" hasCustomPrompt="1"/>
          </p:nvPr>
        </p:nvSpPr>
        <p:spPr>
          <a:xfrm>
            <a:off x="467544" y="1340768"/>
            <a:ext cx="4038600" cy="4525963"/>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4644008" y="1340768"/>
            <a:ext cx="4038600" cy="4525963"/>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titel 1"/>
          <p:cNvSpPr>
            <a:spLocks noGrp="1"/>
          </p:cNvSpPr>
          <p:nvPr>
            <p:ph type="title" hasCustomPrompt="1"/>
          </p:nvPr>
        </p:nvSpPr>
        <p:spPr>
          <a:xfrm>
            <a:off x="467544" y="72008"/>
            <a:ext cx="8229600" cy="908720"/>
          </a:xfrm>
          <a:prstGeom prst="rect">
            <a:avLst/>
          </a:prstGeom>
        </p:spPr>
        <p:txBody>
          <a:bodyPr vert="horz" lIns="91440" tIns="45720" rIns="91440" bIns="45720" rtlCol="0" anchor="ctr">
            <a:normAutofit/>
          </a:bodyPr>
          <a:lstStyle>
            <a:lvl1pPr>
              <a:defRPr sz="2400">
                <a:solidFill>
                  <a:schemeClr val="bg1"/>
                </a:solidFill>
                <a:latin typeface="Verdana" pitchFamily="34" charset="0"/>
                <a:ea typeface="Verdana" pitchFamily="34" charset="0"/>
                <a:cs typeface="Verdana" pitchFamily="34" charset="0"/>
              </a:defRPr>
            </a:lvl1pPr>
          </a:lstStyle>
          <a:p>
            <a:r>
              <a:rPr lang="nl-NL" dirty="0" smtClean="0"/>
              <a:t>Onderwerp</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grafiek">
    <p:spTree>
      <p:nvGrpSpPr>
        <p:cNvPr id="1" name=""/>
        <p:cNvGrpSpPr/>
        <p:nvPr/>
      </p:nvGrpSpPr>
      <p:grpSpPr>
        <a:xfrm>
          <a:off x="0" y="0"/>
          <a:ext cx="0" cy="0"/>
          <a:chOff x="0" y="0"/>
          <a:chExt cx="0" cy="0"/>
        </a:xfrm>
      </p:grpSpPr>
      <p:sp>
        <p:nvSpPr>
          <p:cNvPr id="3" name="Tijdelijke aanduiding voor tekst 2"/>
          <p:cNvSpPr>
            <a:spLocks noGrp="1"/>
          </p:cNvSpPr>
          <p:nvPr>
            <p:ph type="body" sz="half" idx="1" hasCustomPrompt="1"/>
          </p:nvPr>
        </p:nvSpPr>
        <p:spPr>
          <a:xfrm>
            <a:off x="467544" y="1340768"/>
            <a:ext cx="4038600" cy="4525963"/>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grafiek 3"/>
          <p:cNvSpPr>
            <a:spLocks noGrp="1"/>
          </p:cNvSpPr>
          <p:nvPr>
            <p:ph type="chart" sz="half" idx="2"/>
          </p:nvPr>
        </p:nvSpPr>
        <p:spPr>
          <a:xfrm>
            <a:off x="4644008" y="1340768"/>
            <a:ext cx="4038600" cy="4525963"/>
          </a:xfrm>
        </p:spPr>
        <p:txBody>
          <a:bodyPr/>
          <a:lstStyle>
            <a:lvl1pPr>
              <a:defRPr sz="2000" baseline="0">
                <a:latin typeface="Verdana" pitchFamily="34" charset="0"/>
                <a:ea typeface="Verdana" pitchFamily="34" charset="0"/>
                <a:cs typeface="Verdana" pitchFamily="34" charset="0"/>
              </a:defRPr>
            </a:lvl1pPr>
          </a:lstStyle>
          <a:p>
            <a:pPr lvl="0"/>
            <a:r>
              <a:rPr lang="nl-NL" noProof="0" smtClean="0"/>
              <a:t>Klik op het pictogram als u een grafiek wilt toevoegen</a:t>
            </a:r>
            <a:endParaRPr lang="nl-NL" noProof="0" dirty="0" smtClean="0"/>
          </a:p>
        </p:txBody>
      </p:sp>
      <p:sp>
        <p:nvSpPr>
          <p:cNvPr id="5" name="Tijdelijke aanduiding voor titel 1"/>
          <p:cNvSpPr>
            <a:spLocks noGrp="1"/>
          </p:cNvSpPr>
          <p:nvPr>
            <p:ph type="title" hasCustomPrompt="1"/>
          </p:nvPr>
        </p:nvSpPr>
        <p:spPr>
          <a:xfrm>
            <a:off x="467544" y="72008"/>
            <a:ext cx="8229600" cy="908720"/>
          </a:xfrm>
          <a:prstGeom prst="rect">
            <a:avLst/>
          </a:prstGeom>
        </p:spPr>
        <p:txBody>
          <a:bodyPr vert="horz" lIns="91440" tIns="45720" rIns="91440" bIns="45720" rtlCol="0" anchor="ctr">
            <a:normAutofit/>
          </a:bodyPr>
          <a:lstStyle>
            <a:lvl1pPr>
              <a:defRPr sz="2400">
                <a:solidFill>
                  <a:schemeClr val="bg1"/>
                </a:solidFill>
                <a:latin typeface="Verdana" pitchFamily="34" charset="0"/>
                <a:ea typeface="Verdana" pitchFamily="34" charset="0"/>
                <a:cs typeface="Verdana" pitchFamily="34" charset="0"/>
              </a:defRPr>
            </a:lvl1pPr>
          </a:lstStyle>
          <a:p>
            <a:r>
              <a:rPr lang="nl-NL" dirty="0" smtClean="0"/>
              <a:t>Onderwerp</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twee objecten boven tekst">
    <p:spTree>
      <p:nvGrpSpPr>
        <p:cNvPr id="1" name=""/>
        <p:cNvGrpSpPr/>
        <p:nvPr/>
      </p:nvGrpSpPr>
      <p:grpSpPr>
        <a:xfrm>
          <a:off x="0" y="0"/>
          <a:ext cx="0" cy="0"/>
          <a:chOff x="0" y="0"/>
          <a:chExt cx="0" cy="0"/>
        </a:xfrm>
      </p:grpSpPr>
      <p:sp>
        <p:nvSpPr>
          <p:cNvPr id="3" name="Tijdelijke aanduiding voor inhoud 2"/>
          <p:cNvSpPr>
            <a:spLocks noGrp="1"/>
          </p:cNvSpPr>
          <p:nvPr>
            <p:ph sz="quarter" idx="1" hasCustomPrompt="1"/>
          </p:nvPr>
        </p:nvSpPr>
        <p:spPr>
          <a:xfrm>
            <a:off x="467544" y="1340768"/>
            <a:ext cx="4038600" cy="2185988"/>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quarter" idx="2" hasCustomPrompt="1"/>
          </p:nvPr>
        </p:nvSpPr>
        <p:spPr>
          <a:xfrm>
            <a:off x="4644008" y="1340768"/>
            <a:ext cx="4038600" cy="2185988"/>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half" idx="3" hasCustomPrompt="1"/>
          </p:nvPr>
        </p:nvSpPr>
        <p:spPr>
          <a:xfrm>
            <a:off x="467544" y="3645024"/>
            <a:ext cx="8229600" cy="2187575"/>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titel 1"/>
          <p:cNvSpPr>
            <a:spLocks noGrp="1"/>
          </p:cNvSpPr>
          <p:nvPr>
            <p:ph type="title" hasCustomPrompt="1"/>
          </p:nvPr>
        </p:nvSpPr>
        <p:spPr>
          <a:xfrm>
            <a:off x="467544" y="72008"/>
            <a:ext cx="8229600" cy="908720"/>
          </a:xfrm>
          <a:prstGeom prst="rect">
            <a:avLst/>
          </a:prstGeom>
        </p:spPr>
        <p:txBody>
          <a:bodyPr vert="horz" lIns="91440" tIns="45720" rIns="91440" bIns="45720" rtlCol="0" anchor="ctr">
            <a:normAutofit/>
          </a:bodyPr>
          <a:lstStyle>
            <a:lvl1pPr>
              <a:defRPr sz="2400">
                <a:solidFill>
                  <a:schemeClr val="bg1"/>
                </a:solidFill>
                <a:latin typeface="Verdana" pitchFamily="34" charset="0"/>
                <a:ea typeface="Verdana" pitchFamily="34" charset="0"/>
                <a:cs typeface="Verdana" pitchFamily="34" charset="0"/>
              </a:defRPr>
            </a:lvl1pPr>
          </a:lstStyle>
          <a:p>
            <a:r>
              <a:rPr lang="nl-NL" dirty="0" smtClean="0"/>
              <a:t>Onderwerp</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illustratie">
    <p:spTree>
      <p:nvGrpSpPr>
        <p:cNvPr id="1" name=""/>
        <p:cNvGrpSpPr/>
        <p:nvPr/>
      </p:nvGrpSpPr>
      <p:grpSpPr>
        <a:xfrm>
          <a:off x="0" y="0"/>
          <a:ext cx="0" cy="0"/>
          <a:chOff x="0" y="0"/>
          <a:chExt cx="0" cy="0"/>
        </a:xfrm>
      </p:grpSpPr>
      <p:sp>
        <p:nvSpPr>
          <p:cNvPr id="3" name="Tijdelijke aanduiding voor tekst 2"/>
          <p:cNvSpPr>
            <a:spLocks noGrp="1"/>
          </p:cNvSpPr>
          <p:nvPr>
            <p:ph type="body" sz="half" idx="1" hasCustomPrompt="1"/>
          </p:nvPr>
        </p:nvSpPr>
        <p:spPr>
          <a:xfrm>
            <a:off x="467544" y="1340768"/>
            <a:ext cx="4038600" cy="4525963"/>
          </a:xfrm>
        </p:spPr>
        <p:txBody>
          <a:bodyPr/>
          <a:lstStyle>
            <a:lvl1pPr>
              <a:defRPr sz="20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llustratie 3"/>
          <p:cNvSpPr>
            <a:spLocks noGrp="1"/>
          </p:cNvSpPr>
          <p:nvPr>
            <p:ph type="clipArt" sz="half" idx="2"/>
          </p:nvPr>
        </p:nvSpPr>
        <p:spPr>
          <a:xfrm>
            <a:off x="4644008" y="1340768"/>
            <a:ext cx="4038600" cy="4525963"/>
          </a:xfrm>
        </p:spPr>
        <p:txBody>
          <a:bodyPr/>
          <a:lstStyle>
            <a:lvl1pPr>
              <a:defRPr sz="2000" baseline="0">
                <a:latin typeface="Verdana" pitchFamily="34" charset="0"/>
                <a:ea typeface="Verdana" pitchFamily="34" charset="0"/>
                <a:cs typeface="Verdana" pitchFamily="34" charset="0"/>
              </a:defRPr>
            </a:lvl1pPr>
          </a:lstStyle>
          <a:p>
            <a:pPr lvl="0"/>
            <a:r>
              <a:rPr lang="nl-NL" noProof="0" smtClean="0"/>
              <a:t>Klik op het pictogram als u een illustratie wilt toevoegen</a:t>
            </a:r>
            <a:endParaRPr lang="nl-NL" noProof="0" dirty="0" smtClean="0"/>
          </a:p>
        </p:txBody>
      </p:sp>
      <p:sp>
        <p:nvSpPr>
          <p:cNvPr id="5" name="Tijdelijke aanduiding voor titel 1"/>
          <p:cNvSpPr>
            <a:spLocks noGrp="1"/>
          </p:cNvSpPr>
          <p:nvPr>
            <p:ph type="title" hasCustomPrompt="1"/>
          </p:nvPr>
        </p:nvSpPr>
        <p:spPr>
          <a:xfrm>
            <a:off x="467544" y="72008"/>
            <a:ext cx="8229600" cy="908720"/>
          </a:xfrm>
          <a:prstGeom prst="rect">
            <a:avLst/>
          </a:prstGeom>
        </p:spPr>
        <p:txBody>
          <a:bodyPr vert="horz" lIns="91440" tIns="45720" rIns="91440" bIns="45720" rtlCol="0" anchor="ctr">
            <a:normAutofit/>
          </a:bodyPr>
          <a:lstStyle>
            <a:lvl1pPr>
              <a:defRPr sz="2400">
                <a:solidFill>
                  <a:schemeClr val="bg1"/>
                </a:solidFill>
                <a:latin typeface="Verdana" pitchFamily="34" charset="0"/>
                <a:ea typeface="Verdana" pitchFamily="34" charset="0"/>
                <a:cs typeface="Verdana" pitchFamily="34" charset="0"/>
              </a:defRPr>
            </a:lvl1pPr>
          </a:lstStyle>
          <a:p>
            <a:r>
              <a:rPr lang="nl-NL" dirty="0" smtClean="0"/>
              <a:t>Onderwerp</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1AD7849-BC84-4E79-9483-9E793D6B944F}" type="datetime1">
              <a:rPr lang="nl-NL" smtClean="0"/>
              <a:pPr>
                <a:defRPr/>
              </a:pPr>
              <a:t>5-5-2017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E5FDB3F1-0D0C-4977-855B-735C33C85CD4}" type="slidenum">
              <a:rPr lang="nl-NL" altLang="nl-NL"/>
              <a:pPr>
                <a:defRPr/>
              </a:pPr>
              <a:t>‹nr.›</a:t>
            </a:fld>
            <a:endParaRPr lang="nl-NL" altLang="nl-NL"/>
          </a:p>
        </p:txBody>
      </p:sp>
    </p:spTree>
    <p:extLst>
      <p:ext uri="{BB962C8B-B14F-4D97-AF65-F5344CB8AC3E}">
        <p14:creationId xmlns:p14="http://schemas.microsoft.com/office/powerpoint/2010/main" xmlns="" val="261276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9"/>
          <a:srcRect/>
          <a:stretch>
            <a:fillRect/>
          </a:stretch>
        </p:blipFill>
        <p:spPr bwMode="auto">
          <a:xfrm>
            <a:off x="3175" y="0"/>
            <a:ext cx="9140825"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5B46E3-E8E7-4F69-9F5A-647505CFB2B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0" r:id="rId3"/>
    <p:sldLayoutId id="2147483661" r:id="rId4"/>
    <p:sldLayoutId id="2147483662" r:id="rId5"/>
    <p:sldLayoutId id="2147483663" r:id="rId6"/>
    <p:sldLayoutId id="2147483666" r:id="rId7"/>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ヒラギノ角ゴ Pro W3" charset="-128"/>
          <a:cs typeface="ヒラギノ角ゴ Pro W3"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ヒラギノ角ゴ Pro W3" charset="-128"/>
        </a:defRPr>
      </a:lvl4pPr>
      <a:lvl5pPr marL="2057400" indent="-228600" algn="l" rtl="0" eaLnBrk="1" fontAlgn="base" hangingPunct="1">
        <a:spcBef>
          <a:spcPct val="20000"/>
        </a:spcBef>
        <a:spcAft>
          <a:spcPct val="0"/>
        </a:spcAft>
        <a:buChar char="»"/>
        <a:defRPr sz="2000">
          <a:solidFill>
            <a:schemeClr val="tx1"/>
          </a:solidFill>
          <a:latin typeface="+mn-lt"/>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psAreJEzt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1.png"/><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8.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endParaRPr lang="nl-NL" dirty="0"/>
          </a:p>
        </p:txBody>
      </p:sp>
      <p:sp>
        <p:nvSpPr>
          <p:cNvPr id="4" name="Titel 3"/>
          <p:cNvSpPr>
            <a:spLocks noGrp="1"/>
          </p:cNvSpPr>
          <p:nvPr>
            <p:ph type="title"/>
          </p:nvPr>
        </p:nvSpPr>
        <p:spPr/>
        <p:txBody>
          <a:bodyPr/>
          <a:lstStyle/>
          <a:p>
            <a:endParaRPr lang="nl-NL" dirty="0"/>
          </a:p>
        </p:txBody>
      </p:sp>
      <p:pic>
        <p:nvPicPr>
          <p:cNvPr id="5" name="Picture 5"/>
          <p:cNvPicPr>
            <a:picLocks noChangeAspect="1" noChangeArrowheads="1"/>
          </p:cNvPicPr>
          <p:nvPr/>
        </p:nvPicPr>
        <p:blipFill>
          <a:blip r:embed="rId3"/>
          <a:srcRect/>
          <a:stretch>
            <a:fillRect/>
          </a:stretch>
        </p:blipFill>
        <p:spPr bwMode="auto">
          <a:xfrm>
            <a:off x="0" y="0"/>
            <a:ext cx="9229725" cy="6926263"/>
          </a:xfrm>
          <a:prstGeom prst="rect">
            <a:avLst/>
          </a:prstGeom>
          <a:noFill/>
          <a:ln w="9525">
            <a:noFill/>
            <a:miter lim="800000"/>
            <a:headEnd/>
            <a:tailEnd/>
          </a:ln>
        </p:spPr>
      </p:pic>
      <p:sp>
        <p:nvSpPr>
          <p:cNvPr id="6" name="Tekstvak 5"/>
          <p:cNvSpPr txBox="1"/>
          <p:nvPr/>
        </p:nvSpPr>
        <p:spPr>
          <a:xfrm>
            <a:off x="395536" y="928670"/>
            <a:ext cx="8748464" cy="2185214"/>
          </a:xfrm>
          <a:prstGeom prst="rect">
            <a:avLst/>
          </a:prstGeom>
          <a:noFill/>
        </p:spPr>
        <p:txBody>
          <a:bodyPr wrap="square" rtlCol="0">
            <a:spAutoFit/>
          </a:bodyPr>
          <a:lstStyle/>
          <a:p>
            <a:pPr lvl="0"/>
            <a:r>
              <a:rPr lang="nl-NL" sz="3200" dirty="0" smtClean="0">
                <a:solidFill>
                  <a:schemeClr val="bg1"/>
                </a:solidFill>
              </a:rPr>
              <a:t>Ervaring met Gezondheidsmeter PGO</a:t>
            </a:r>
            <a:endParaRPr lang="nl-NL" sz="2800" dirty="0" smtClean="0">
              <a:solidFill>
                <a:schemeClr val="bg1"/>
              </a:solidFill>
              <a:latin typeface="Verdana" pitchFamily="34" charset="0"/>
              <a:ea typeface="Verdana" pitchFamily="34" charset="0"/>
              <a:cs typeface="Verdana" pitchFamily="34" charset="0"/>
            </a:endParaRPr>
          </a:p>
          <a:p>
            <a:pPr lvl="0"/>
            <a:endParaRPr lang="nl-NL" sz="2800" dirty="0" smtClean="0">
              <a:solidFill>
                <a:schemeClr val="bg1"/>
              </a:solidFill>
              <a:latin typeface="Verdana" pitchFamily="34" charset="0"/>
              <a:ea typeface="Verdana" pitchFamily="34" charset="0"/>
              <a:cs typeface="Verdana" pitchFamily="34" charset="0"/>
            </a:endParaRPr>
          </a:p>
          <a:p>
            <a:pPr lvl="0"/>
            <a:endParaRPr lang="nl-NL" sz="2800" dirty="0" smtClean="0">
              <a:solidFill>
                <a:schemeClr val="bg1"/>
              </a:solidFill>
              <a:latin typeface="Verdana" pitchFamily="34" charset="0"/>
              <a:ea typeface="Verdana" pitchFamily="34" charset="0"/>
              <a:cs typeface="Verdana" pitchFamily="34" charset="0"/>
            </a:endParaRPr>
          </a:p>
          <a:p>
            <a:pPr lvl="0" algn="r"/>
            <a:r>
              <a:rPr lang="nl-NL" sz="2800" dirty="0" smtClean="0">
                <a:solidFill>
                  <a:schemeClr val="bg1"/>
                </a:solidFill>
                <a:latin typeface="Verdana" pitchFamily="34" charset="0"/>
                <a:ea typeface="Verdana" pitchFamily="34" charset="0"/>
                <a:cs typeface="Verdana" pitchFamily="34" charset="0"/>
              </a:rPr>
              <a:t>					</a:t>
            </a:r>
            <a:r>
              <a:rPr lang="nl-NL" sz="2000" dirty="0" smtClean="0">
                <a:solidFill>
                  <a:schemeClr val="bg1"/>
                </a:solidFill>
                <a:latin typeface="Verdana" pitchFamily="34" charset="0"/>
                <a:ea typeface="Verdana" pitchFamily="34" charset="0"/>
                <a:cs typeface="Verdana" pitchFamily="34" charset="0"/>
              </a:rPr>
              <a:t>Simone van der Sluijs</a:t>
            </a:r>
          </a:p>
          <a:p>
            <a:pPr lvl="0" algn="r"/>
            <a:r>
              <a:rPr lang="nl-NL" sz="2000" dirty="0" smtClean="0">
                <a:solidFill>
                  <a:schemeClr val="bg1"/>
                </a:solidFill>
                <a:latin typeface="Verdana" pitchFamily="34" charset="0"/>
                <a:ea typeface="Verdana" pitchFamily="34" charset="0"/>
                <a:cs typeface="Verdana" pitchFamily="34" charset="0"/>
              </a:rPr>
              <a:t>					Verpleegkundig specialist i.o.</a:t>
            </a:r>
            <a:endParaRPr lang="nl-NL" sz="1400" dirty="0">
              <a:solidFill>
                <a:schemeClr val="bg1"/>
              </a:solidFill>
            </a:endParaRPr>
          </a:p>
        </p:txBody>
      </p:sp>
      <p:pic>
        <p:nvPicPr>
          <p:cNvPr id="7" name="Picture 2" descr="Mw. S. van der Sluijs"/>
          <p:cNvPicPr>
            <a:picLocks noChangeAspect="1" noChangeArrowheads="1"/>
          </p:cNvPicPr>
          <p:nvPr/>
        </p:nvPicPr>
        <p:blipFill>
          <a:blip r:embed="rId4"/>
          <a:srcRect/>
          <a:stretch>
            <a:fillRect/>
          </a:stretch>
        </p:blipFill>
        <p:spPr bwMode="auto">
          <a:xfrm>
            <a:off x="7838595" y="404664"/>
            <a:ext cx="1197901" cy="1703682"/>
          </a:xfrm>
          <a:prstGeom prst="rect">
            <a:avLst/>
          </a:prstGeom>
          <a:noFill/>
        </p:spPr>
      </p:pic>
      <p:pic>
        <p:nvPicPr>
          <p:cNvPr id="1026" name="Picture 2" descr="89e7e8fb-8a3d-4f31-a362-4a7786ab6943@curavista"/>
          <p:cNvPicPr>
            <a:picLocks noChangeAspect="1" noChangeArrowheads="1"/>
          </p:cNvPicPr>
          <p:nvPr/>
        </p:nvPicPr>
        <p:blipFill>
          <a:blip r:embed="rId5"/>
          <a:srcRect/>
          <a:stretch>
            <a:fillRect/>
          </a:stretch>
        </p:blipFill>
        <p:spPr bwMode="auto">
          <a:xfrm>
            <a:off x="142844" y="2285992"/>
            <a:ext cx="4833940" cy="2530266"/>
          </a:xfrm>
          <a:prstGeom prst="rect">
            <a:avLst/>
          </a:prstGeom>
          <a:noFill/>
          <a:ln w="9525">
            <a:noFill/>
            <a:miter lim="800000"/>
            <a:headEnd/>
            <a:tailEnd/>
          </a:ln>
        </p:spPr>
      </p:pic>
      <p:pic>
        <p:nvPicPr>
          <p:cNvPr id="11" name="Tijdelijke aanduiding voor illustratie 10" descr="curavista_logo_r2015-09-02.tif"/>
          <p:cNvPicPr>
            <a:picLocks noGrp="1" noChangeAspect="1"/>
          </p:cNvPicPr>
          <p:nvPr>
            <p:ph type="clipArt" sz="half" idx="2"/>
          </p:nvPr>
        </p:nvPicPr>
        <p:blipFill>
          <a:blip r:embed="rId6"/>
          <a:stretch>
            <a:fillRect/>
          </a:stretch>
        </p:blipFill>
        <p:spPr>
          <a:xfrm>
            <a:off x="3707904" y="6165304"/>
            <a:ext cx="1950368" cy="38464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dirty="0" smtClean="0"/>
              <a:t>Meten</a:t>
            </a:r>
            <a:endParaRPr lang="nl-NL" dirty="0"/>
          </a:p>
        </p:txBody>
      </p:sp>
      <p:graphicFrame>
        <p:nvGraphicFramePr>
          <p:cNvPr id="7" name="Tijdelijke aanduiding voor inhoud 5"/>
          <p:cNvGraphicFramePr>
            <a:graphicFrameLocks noGrp="1"/>
          </p:cNvGraphicFramePr>
          <p:nvPr>
            <p:ph idx="1"/>
          </p:nvPr>
        </p:nvGraphicFramePr>
        <p:xfrm>
          <a:off x="1146448" y="1916832"/>
          <a:ext cx="6851104" cy="3201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altLang="nl-NL" sz="3200" dirty="0" smtClean="0"/>
              <a:t>Sturen</a:t>
            </a:r>
            <a:endParaRPr lang="nl-NL" sz="3200" dirty="0"/>
          </a:p>
        </p:txBody>
      </p:sp>
      <p:pic>
        <p:nvPicPr>
          <p:cNvPr id="1026" name="Picture 2"/>
          <p:cNvPicPr>
            <a:picLocks noChangeAspect="1" noChangeArrowheads="1"/>
          </p:cNvPicPr>
          <p:nvPr/>
        </p:nvPicPr>
        <p:blipFill>
          <a:blip r:embed="rId3"/>
          <a:srcRect r="2147"/>
          <a:stretch>
            <a:fillRect/>
          </a:stretch>
        </p:blipFill>
        <p:spPr bwMode="auto">
          <a:xfrm>
            <a:off x="-33" y="1428736"/>
            <a:ext cx="4674643" cy="4214842"/>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a:stretch>
            <a:fillRect/>
          </a:stretch>
        </p:blipFill>
        <p:spPr bwMode="auto">
          <a:xfrm>
            <a:off x="4714876" y="1714488"/>
            <a:ext cx="4215409" cy="33527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endParaRPr lang="nl-NL" dirty="0" smtClean="0"/>
          </a:p>
          <a:p>
            <a:r>
              <a:rPr lang="nl-NL" dirty="0" smtClean="0"/>
              <a:t>Totaal:</a:t>
            </a:r>
          </a:p>
          <a:p>
            <a:pPr lvl="1"/>
            <a:r>
              <a:rPr lang="nl-NL" dirty="0" smtClean="0"/>
              <a:t>OSAS coach v2: 709</a:t>
            </a:r>
          </a:p>
          <a:p>
            <a:pPr lvl="1"/>
            <a:r>
              <a:rPr lang="nl-NL" dirty="0" smtClean="0"/>
              <a:t>NSI </a:t>
            </a:r>
            <a:r>
              <a:rPr lang="nl-NL" dirty="0" err="1" smtClean="0"/>
              <a:t>Apneu</a:t>
            </a:r>
            <a:r>
              <a:rPr lang="nl-NL" dirty="0" smtClean="0"/>
              <a:t> coach: 16.895</a:t>
            </a:r>
          </a:p>
        </p:txBody>
      </p:sp>
      <p:sp>
        <p:nvSpPr>
          <p:cNvPr id="4" name="Titel 3"/>
          <p:cNvSpPr>
            <a:spLocks noGrp="1"/>
          </p:cNvSpPr>
          <p:nvPr>
            <p:ph type="title"/>
          </p:nvPr>
        </p:nvSpPr>
        <p:spPr/>
        <p:txBody>
          <a:bodyPr/>
          <a:lstStyle/>
          <a:p>
            <a:r>
              <a:rPr lang="nl-NL" dirty="0" smtClean="0"/>
              <a:t>Aantal dagboeken</a:t>
            </a:r>
            <a:endParaRPr lang="nl-NL" dirty="0"/>
          </a:p>
        </p:txBody>
      </p:sp>
      <p:graphicFrame>
        <p:nvGraphicFramePr>
          <p:cNvPr id="10" name="Grafiek 9"/>
          <p:cNvGraphicFramePr/>
          <p:nvPr/>
        </p:nvGraphicFramePr>
        <p:xfrm>
          <a:off x="2285984" y="300037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altLang="nl-NL" sz="3200" dirty="0" smtClean="0"/>
              <a:t>Vragen</a:t>
            </a:r>
            <a:endParaRPr lang="nl-NL" dirty="0"/>
          </a:p>
        </p:txBody>
      </p:sp>
      <p:sp>
        <p:nvSpPr>
          <p:cNvPr id="6" name="Rechthoek 5"/>
          <p:cNvSpPr/>
          <p:nvPr/>
        </p:nvSpPr>
        <p:spPr>
          <a:xfrm>
            <a:off x="1428728" y="1428736"/>
            <a:ext cx="5328592"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076" name="Picture 4"/>
          <p:cNvPicPr>
            <a:picLocks noChangeAspect="1" noChangeArrowheads="1"/>
          </p:cNvPicPr>
          <p:nvPr/>
        </p:nvPicPr>
        <p:blipFill>
          <a:blip r:embed="rId3"/>
          <a:srcRect/>
          <a:stretch>
            <a:fillRect/>
          </a:stretch>
        </p:blipFill>
        <p:spPr bwMode="auto">
          <a:xfrm>
            <a:off x="947740" y="1285860"/>
            <a:ext cx="7248520" cy="221964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858550" y="3623644"/>
            <a:ext cx="7426901" cy="25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half" idx="1"/>
          </p:nvPr>
        </p:nvSpPr>
        <p:spPr/>
        <p:txBody>
          <a:bodyPr/>
          <a:lstStyle/>
          <a:p>
            <a:r>
              <a:rPr lang="nl-NL" dirty="0" smtClean="0"/>
              <a:t>Aantal </a:t>
            </a:r>
            <a:r>
              <a:rPr lang="nl-NL" dirty="0" err="1" smtClean="0"/>
              <a:t>eConsulten</a:t>
            </a:r>
            <a:endParaRPr lang="nl-NL" dirty="0" smtClean="0"/>
          </a:p>
          <a:p>
            <a:endParaRPr lang="nl-NL" dirty="0" smtClean="0"/>
          </a:p>
          <a:p>
            <a:r>
              <a:rPr lang="nl-NL" dirty="0" smtClean="0"/>
              <a:t>OSAS Coach v2: </a:t>
            </a:r>
          </a:p>
          <a:p>
            <a:pPr lvl="1">
              <a:buNone/>
            </a:pPr>
            <a:r>
              <a:rPr lang="nl-NL" dirty="0" smtClean="0"/>
              <a:t>Totaal: 63 </a:t>
            </a:r>
            <a:r>
              <a:rPr lang="nl-NL" dirty="0" err="1" smtClean="0"/>
              <a:t>eConsulten</a:t>
            </a:r>
            <a:endParaRPr lang="nl-NL" dirty="0" smtClean="0"/>
          </a:p>
          <a:p>
            <a:pPr lvl="1">
              <a:buNone/>
            </a:pPr>
            <a:r>
              <a:rPr lang="nl-NL" dirty="0" err="1" smtClean="0"/>
              <a:t>Gemid</a:t>
            </a:r>
            <a:r>
              <a:rPr lang="nl-NL" dirty="0" smtClean="0"/>
              <a:t>: 1.4 per patiënt</a:t>
            </a:r>
          </a:p>
          <a:p>
            <a:endParaRPr lang="nl-NL" dirty="0" smtClean="0"/>
          </a:p>
          <a:p>
            <a:pPr>
              <a:buNone/>
            </a:pPr>
            <a:endParaRPr lang="nl-NL" dirty="0"/>
          </a:p>
        </p:txBody>
      </p:sp>
      <p:sp>
        <p:nvSpPr>
          <p:cNvPr id="6" name="Tijdelijke aanduiding voor inhoud 5"/>
          <p:cNvSpPr>
            <a:spLocks noGrp="1"/>
          </p:cNvSpPr>
          <p:nvPr>
            <p:ph sz="half" idx="2"/>
          </p:nvPr>
        </p:nvSpPr>
        <p:spPr/>
        <p:txBody>
          <a:bodyPr/>
          <a:lstStyle/>
          <a:p>
            <a:r>
              <a:rPr lang="nl-NL" dirty="0" smtClean="0"/>
              <a:t>Video consult: betrek data van patiënt erbij</a:t>
            </a:r>
          </a:p>
          <a:p>
            <a:r>
              <a:rPr lang="nl-NL" dirty="0" smtClean="0"/>
              <a:t>Mogelijk een vergoeding in de toekomst van een online beoordeling:</a:t>
            </a:r>
          </a:p>
          <a:p>
            <a:r>
              <a:rPr lang="nl-NL" sz="1400" dirty="0" smtClean="0"/>
              <a:t>“Voor medisch specialistische zorg bekijk ik of een digitaal consult opgenomen kan worden als standaard contactmogelijkheid in de diagnose behandel combinatie en ook verpleegkundig specialisten en specialistisch verpleegkundigen in staat kunnen worden gesteld dit te doen” Kamerbrief van de minister op 09-02-2017</a:t>
            </a:r>
            <a:endParaRPr lang="nl-NL" sz="1400" dirty="0"/>
          </a:p>
        </p:txBody>
      </p:sp>
      <p:sp>
        <p:nvSpPr>
          <p:cNvPr id="4" name="Titel 3"/>
          <p:cNvSpPr>
            <a:spLocks noGrp="1"/>
          </p:cNvSpPr>
          <p:nvPr>
            <p:ph type="title"/>
          </p:nvPr>
        </p:nvSpPr>
        <p:spPr/>
        <p:txBody>
          <a:bodyPr/>
          <a:lstStyle/>
          <a:p>
            <a:r>
              <a:rPr lang="nl-NL" dirty="0" smtClean="0"/>
              <a:t>E-Consulten &amp; Online beoordelingen</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endParaRPr lang="nl-NL" dirty="0" smtClean="0"/>
          </a:p>
        </p:txBody>
      </p:sp>
      <p:sp>
        <p:nvSpPr>
          <p:cNvPr id="3" name="Tijdelijke aanduiding voor illustratie 2"/>
          <p:cNvSpPr>
            <a:spLocks noGrp="1"/>
          </p:cNvSpPr>
          <p:nvPr>
            <p:ph type="clipArt" sz="half" idx="2"/>
          </p:nvPr>
        </p:nvSpPr>
        <p:spPr/>
      </p:sp>
      <p:sp>
        <p:nvSpPr>
          <p:cNvPr id="4" name="Titel 3"/>
          <p:cNvSpPr>
            <a:spLocks noGrp="1"/>
          </p:cNvSpPr>
          <p:nvPr>
            <p:ph type="title"/>
          </p:nvPr>
        </p:nvSpPr>
        <p:spPr/>
        <p:txBody>
          <a:bodyPr>
            <a:normAutofit/>
          </a:bodyPr>
          <a:lstStyle/>
          <a:p>
            <a:r>
              <a:rPr lang="nl-NL" sz="3200" dirty="0" smtClean="0"/>
              <a:t>Leren</a:t>
            </a:r>
            <a:endParaRPr lang="nl-NL" sz="3200" dirty="0"/>
          </a:p>
        </p:txBody>
      </p:sp>
      <p:pic>
        <p:nvPicPr>
          <p:cNvPr id="2050" name="Picture 2"/>
          <p:cNvPicPr>
            <a:picLocks noChangeAspect="1" noChangeArrowheads="1"/>
          </p:cNvPicPr>
          <p:nvPr/>
        </p:nvPicPr>
        <p:blipFill>
          <a:blip r:embed="rId3"/>
          <a:srcRect/>
          <a:stretch>
            <a:fillRect/>
          </a:stretch>
        </p:blipFill>
        <p:spPr bwMode="auto">
          <a:xfrm>
            <a:off x="2262188" y="1047769"/>
            <a:ext cx="4619625"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pPr lvl="1">
              <a:buNone/>
            </a:pPr>
            <a:r>
              <a:rPr lang="nl-NL" dirty="0" smtClean="0"/>
              <a:t>Gemiddeld per persoon</a:t>
            </a:r>
          </a:p>
          <a:p>
            <a:pPr lvl="1"/>
            <a:endParaRPr lang="nl-NL" dirty="0" smtClean="0"/>
          </a:p>
          <a:p>
            <a:pPr lvl="1"/>
            <a:endParaRPr lang="nl-NL" dirty="0" smtClean="0"/>
          </a:p>
          <a:p>
            <a:pPr lvl="1"/>
            <a:endParaRPr lang="nl-NL" dirty="0" smtClean="0"/>
          </a:p>
          <a:p>
            <a:endParaRPr lang="nl-NL" dirty="0"/>
          </a:p>
        </p:txBody>
      </p:sp>
      <p:sp>
        <p:nvSpPr>
          <p:cNvPr id="6" name="Tijdelijke aanduiding voor inhoud 5"/>
          <p:cNvSpPr>
            <a:spLocks noGrp="1"/>
          </p:cNvSpPr>
          <p:nvPr>
            <p:ph sz="half" idx="2"/>
          </p:nvPr>
        </p:nvSpPr>
        <p:spPr/>
        <p:txBody>
          <a:bodyPr/>
          <a:lstStyle/>
          <a:p>
            <a:pPr>
              <a:buNone/>
            </a:pPr>
            <a:r>
              <a:rPr lang="nl-NL" dirty="0" smtClean="0"/>
              <a:t>Antwoord op uw vraag?</a:t>
            </a:r>
            <a:endParaRPr lang="nl-NL" dirty="0"/>
          </a:p>
        </p:txBody>
      </p:sp>
      <p:sp>
        <p:nvSpPr>
          <p:cNvPr id="5" name="Titel 4"/>
          <p:cNvSpPr>
            <a:spLocks noGrp="1"/>
          </p:cNvSpPr>
          <p:nvPr>
            <p:ph type="title"/>
          </p:nvPr>
        </p:nvSpPr>
        <p:spPr/>
        <p:txBody>
          <a:bodyPr>
            <a:normAutofit/>
          </a:bodyPr>
          <a:lstStyle/>
          <a:p>
            <a:r>
              <a:rPr lang="nl-NL" sz="3200" dirty="0" smtClean="0"/>
              <a:t>Leren</a:t>
            </a:r>
            <a:endParaRPr lang="nl-NL" sz="3200" dirty="0"/>
          </a:p>
        </p:txBody>
      </p:sp>
      <p:graphicFrame>
        <p:nvGraphicFramePr>
          <p:cNvPr id="15" name="Grafiek 14"/>
          <p:cNvGraphicFramePr/>
          <p:nvPr/>
        </p:nvGraphicFramePr>
        <p:xfrm>
          <a:off x="500034" y="3143248"/>
          <a:ext cx="4095759" cy="2586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ek 16"/>
          <p:cNvGraphicFramePr/>
          <p:nvPr/>
        </p:nvGraphicFramePr>
        <p:xfrm>
          <a:off x="4429124" y="307181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pPr>
              <a:buNone/>
            </a:pPr>
            <a:r>
              <a:rPr lang="nl-NL" dirty="0" smtClean="0"/>
              <a:t>Voordelen voor patiënt:</a:t>
            </a:r>
          </a:p>
          <a:p>
            <a:pPr>
              <a:buNone/>
            </a:pPr>
            <a:endParaRPr lang="nl-NL" dirty="0" smtClean="0"/>
          </a:p>
          <a:p>
            <a:pPr lvl="1"/>
            <a:r>
              <a:rPr lang="nl-NL" dirty="0" smtClean="0"/>
              <a:t>Inzicht in eigen ziekte</a:t>
            </a:r>
          </a:p>
          <a:p>
            <a:pPr lvl="1"/>
            <a:r>
              <a:rPr lang="nl-NL" dirty="0" smtClean="0"/>
              <a:t>Actief betrokken</a:t>
            </a:r>
          </a:p>
          <a:p>
            <a:pPr lvl="1"/>
            <a:r>
              <a:rPr lang="nl-NL" dirty="0" smtClean="0"/>
              <a:t>Veilige manier om vragen te stellen</a:t>
            </a:r>
            <a:endParaRPr lang="nl-NL" dirty="0"/>
          </a:p>
        </p:txBody>
      </p:sp>
      <p:sp>
        <p:nvSpPr>
          <p:cNvPr id="6" name="Tijdelijke aanduiding voor inhoud 5"/>
          <p:cNvSpPr>
            <a:spLocks noGrp="1"/>
          </p:cNvSpPr>
          <p:nvPr>
            <p:ph sz="half" idx="2"/>
          </p:nvPr>
        </p:nvSpPr>
        <p:spPr/>
        <p:txBody>
          <a:bodyPr/>
          <a:lstStyle/>
          <a:p>
            <a:pPr>
              <a:buNone/>
            </a:pPr>
            <a:r>
              <a:rPr lang="nl-NL" dirty="0" smtClean="0"/>
              <a:t>Belemmeringen patiënt:</a:t>
            </a:r>
          </a:p>
          <a:p>
            <a:pPr>
              <a:buNone/>
            </a:pPr>
            <a:endParaRPr lang="nl-NL" dirty="0" smtClean="0"/>
          </a:p>
          <a:p>
            <a:pPr lvl="1"/>
            <a:r>
              <a:rPr lang="nl-NL" dirty="0" smtClean="0"/>
              <a:t>Taal</a:t>
            </a:r>
          </a:p>
          <a:p>
            <a:pPr lvl="1"/>
            <a:r>
              <a:rPr lang="nl-NL" dirty="0" smtClean="0"/>
              <a:t>Internet op </a:t>
            </a:r>
            <a:r>
              <a:rPr lang="nl-NL" dirty="0" err="1" smtClean="0"/>
              <a:t>smartphone</a:t>
            </a:r>
            <a:r>
              <a:rPr lang="nl-NL" dirty="0" smtClean="0"/>
              <a:t> / tablet of desktop</a:t>
            </a:r>
            <a:endParaRPr lang="nl-NL" dirty="0"/>
          </a:p>
        </p:txBody>
      </p:sp>
      <p:sp>
        <p:nvSpPr>
          <p:cNvPr id="5" name="Titel 4"/>
          <p:cNvSpPr>
            <a:spLocks noGrp="1"/>
          </p:cNvSpPr>
          <p:nvPr>
            <p:ph type="title"/>
          </p:nvPr>
        </p:nvSpPr>
        <p:spPr/>
        <p:txBody>
          <a:bodyPr>
            <a:normAutofit/>
          </a:bodyPr>
          <a:lstStyle/>
          <a:p>
            <a:r>
              <a:rPr lang="nl-NL" sz="3200" b="1" dirty="0" smtClean="0"/>
              <a:t>100% wil meedoen</a:t>
            </a:r>
            <a:endParaRPr lang="nl-NL"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a:t>
            </a:r>
            <a:r>
              <a:rPr lang="nl-NL" sz="3200" dirty="0" smtClean="0"/>
              <a:t>3</a:t>
            </a:r>
            <a:endParaRPr lang="nl-NL" sz="3200" dirty="0"/>
          </a:p>
        </p:txBody>
      </p:sp>
      <p:sp>
        <p:nvSpPr>
          <p:cNvPr id="5" name="Tekstvak 4"/>
          <p:cNvSpPr txBox="1"/>
          <p:nvPr/>
        </p:nvSpPr>
        <p:spPr>
          <a:xfrm>
            <a:off x="964381" y="2000240"/>
            <a:ext cx="7215238" cy="1384995"/>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Meer dan 80% van de aangemelde patiënten start met Gezondheidsmeter/</a:t>
            </a:r>
            <a:r>
              <a:rPr lang="nl-NL" sz="2800" dirty="0" err="1" smtClean="0">
                <a:latin typeface="Verdana" pitchFamily="34" charset="0"/>
                <a:ea typeface="Verdana" pitchFamily="34" charset="0"/>
                <a:cs typeface="Verdana" pitchFamily="34" charset="0"/>
              </a:rPr>
              <a:t>OSAScoach</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513 longpatiënten Franciscus</a:t>
            </a:r>
            <a:endParaRPr lang="nl-NL" sz="3200" dirty="0"/>
          </a:p>
        </p:txBody>
      </p:sp>
      <p:graphicFrame>
        <p:nvGraphicFramePr>
          <p:cNvPr id="6" name="Grafiek 5"/>
          <p:cNvGraphicFramePr/>
          <p:nvPr/>
        </p:nvGraphicFramePr>
        <p:xfrm>
          <a:off x="1142976" y="1571612"/>
          <a:ext cx="7416824" cy="4104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 Plaats Gezondheidsmeter PGO</a:t>
            </a:r>
            <a:endParaRPr lang="nl-NL" sz="3200" dirty="0"/>
          </a:p>
        </p:txBody>
      </p:sp>
      <p:pic>
        <p:nvPicPr>
          <p:cNvPr id="5" name="Afbeelding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28728" y="1214422"/>
            <a:ext cx="6444208" cy="4817005"/>
          </a:xfrm>
          <a:prstGeom prst="rect">
            <a:avLst/>
          </a:prstGeom>
        </p:spPr>
      </p:pic>
      <p:sp>
        <p:nvSpPr>
          <p:cNvPr id="6" name="Tekstvak 5"/>
          <p:cNvSpPr txBox="1"/>
          <p:nvPr/>
        </p:nvSpPr>
        <p:spPr>
          <a:xfrm>
            <a:off x="357158" y="6000768"/>
            <a:ext cx="1368152" cy="246221"/>
          </a:xfrm>
          <a:prstGeom prst="rect">
            <a:avLst/>
          </a:prstGeom>
          <a:noFill/>
        </p:spPr>
        <p:txBody>
          <a:bodyPr wrap="square" rtlCol="0">
            <a:spAutoFit/>
          </a:bodyPr>
          <a:lstStyle/>
          <a:p>
            <a:r>
              <a:rPr lang="nl-NL" sz="1000" dirty="0" smtClean="0"/>
              <a:t>©Curavista 2016</a:t>
            </a:r>
            <a:endParaRPr lang="nl-NL" sz="1000" dirty="0"/>
          </a:p>
        </p:txBody>
      </p:sp>
      <p:sp>
        <p:nvSpPr>
          <p:cNvPr id="7" name="Tekstvak 6"/>
          <p:cNvSpPr txBox="1"/>
          <p:nvPr/>
        </p:nvSpPr>
        <p:spPr>
          <a:xfrm>
            <a:off x="3923928" y="4653136"/>
            <a:ext cx="1584176" cy="923330"/>
          </a:xfrm>
          <a:prstGeom prst="rect">
            <a:avLst/>
          </a:prstGeom>
          <a:noFill/>
        </p:spPr>
        <p:txBody>
          <a:bodyPr wrap="square" rtlCol="0">
            <a:spAutoFit/>
          </a:bodyPr>
          <a:lstStyle/>
          <a:p>
            <a:pPr>
              <a:buFont typeface="Wingdings" pitchFamily="2" charset="2"/>
              <a:buChar char="ü"/>
            </a:pPr>
            <a:r>
              <a:rPr lang="nl-NL" dirty="0" smtClean="0"/>
              <a:t> zelf meten</a:t>
            </a:r>
          </a:p>
          <a:p>
            <a:pPr>
              <a:buFont typeface="Wingdings" pitchFamily="2" charset="2"/>
              <a:buChar char="ü"/>
            </a:pPr>
            <a:r>
              <a:rPr lang="nl-NL" dirty="0" smtClean="0"/>
              <a:t> ontvangen</a:t>
            </a:r>
          </a:p>
          <a:p>
            <a:pPr>
              <a:buFont typeface="Wingdings" pitchFamily="2" charset="2"/>
              <a:buChar char="ü"/>
            </a:pPr>
            <a:r>
              <a:rPr lang="nl-NL" dirty="0" smtClean="0"/>
              <a:t> delen</a:t>
            </a:r>
            <a:endParaRPr lang="nl-NL" dirty="0"/>
          </a:p>
        </p:txBody>
      </p:sp>
      <p:cxnSp>
        <p:nvCxnSpPr>
          <p:cNvPr id="9" name="Rechte verbindingslijn met pijl 8"/>
          <p:cNvCxnSpPr/>
          <p:nvPr/>
        </p:nvCxnSpPr>
        <p:spPr>
          <a:xfrm>
            <a:off x="3347864" y="2636912"/>
            <a:ext cx="288032"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rot="10800000">
            <a:off x="3203848" y="2852936"/>
            <a:ext cx="296416"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2661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a:t>
            </a:r>
            <a:r>
              <a:rPr lang="nl-NL" sz="3200" dirty="0" smtClean="0"/>
              <a:t>4</a:t>
            </a:r>
            <a:endParaRPr lang="nl-NL" sz="3200" dirty="0"/>
          </a:p>
        </p:txBody>
      </p:sp>
      <p:sp>
        <p:nvSpPr>
          <p:cNvPr id="5" name="Tekstvak 4"/>
          <p:cNvSpPr txBox="1"/>
          <p:nvPr/>
        </p:nvSpPr>
        <p:spPr>
          <a:xfrm>
            <a:off x="964381" y="2000240"/>
            <a:ext cx="7215238" cy="954107"/>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Gezondheidsmeter PGO draagt bij aan ziekte-inzicht bij patiënten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lkvormige toelichting 14"/>
          <p:cNvSpPr/>
          <p:nvPr/>
        </p:nvSpPr>
        <p:spPr>
          <a:xfrm rot="240413">
            <a:off x="-228544" y="963792"/>
            <a:ext cx="6552728" cy="3240360"/>
          </a:xfrm>
          <a:prstGeom prst="cloudCallout">
            <a:avLst>
              <a:gd name="adj1" fmla="val 61616"/>
              <a:gd name="adj2" fmla="val 18094"/>
            </a:avLst>
          </a:prstGeom>
          <a:solidFill>
            <a:schemeClr val="lt1"/>
          </a:solidFill>
          <a:ln>
            <a:solidFill>
              <a:schemeClr val="bg2">
                <a:lumMod val="90000"/>
                <a:alpha val="50000"/>
              </a:schemeClr>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1"/>
          <p:cNvSpPr/>
          <p:nvPr/>
        </p:nvSpPr>
        <p:spPr>
          <a:xfrm>
            <a:off x="638884" y="5739882"/>
            <a:ext cx="7543840" cy="4196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nl-NL" sz="1050" b="0" i="0" u="none" strike="noStrike" kern="1200" spc="0" dirty="0">
                <a:ln>
                  <a:noFill/>
                </a:ln>
                <a:solidFill>
                  <a:srgbClr val="000000"/>
                </a:solidFill>
                <a:latin typeface="Calibri" pitchFamily="18"/>
                <a:ea typeface="SimSun" pitchFamily="2"/>
                <a:cs typeface="Lucida Sans" pitchFamily="2"/>
              </a:rPr>
              <a:t>1. V. van Kruijsen et al </a:t>
            </a:r>
            <a:r>
              <a:rPr lang="nl-NL" sz="1050" dirty="0" smtClean="0">
                <a:solidFill>
                  <a:srgbClr val="000000"/>
                </a:solidFill>
                <a:latin typeface="Calibri" pitchFamily="18"/>
                <a:ea typeface="SimSun" pitchFamily="2"/>
                <a:cs typeface="Lucida Sans" pitchFamily="2"/>
              </a:rPr>
              <a:t>– </a:t>
            </a:r>
            <a:r>
              <a:rPr lang="en-US" sz="1050" dirty="0" smtClean="0"/>
              <a:t>Use of Online Self-Management Diaries in Asthma and COPD: A Qualitative Study of Subjects' and Professionals' Perceptions and Behaviors. </a:t>
            </a:r>
            <a:r>
              <a:rPr lang="nl-NL" sz="1050" dirty="0" smtClean="0">
                <a:solidFill>
                  <a:srgbClr val="000000"/>
                </a:solidFill>
                <a:latin typeface="Calibri" pitchFamily="18"/>
                <a:ea typeface="SimSun" pitchFamily="2"/>
                <a:cs typeface="Lucida Sans" pitchFamily="2"/>
              </a:rPr>
              <a:t>– </a:t>
            </a:r>
            <a:r>
              <a:rPr lang="nl-NL" sz="1050" b="0" i="0" strike="noStrike" kern="1200" spc="0" dirty="0" err="1">
                <a:ln>
                  <a:noFill/>
                </a:ln>
                <a:solidFill>
                  <a:srgbClr val="000000"/>
                </a:solidFill>
                <a:uFillTx/>
                <a:latin typeface="Calibri" pitchFamily="18"/>
                <a:ea typeface="SimSun" pitchFamily="2"/>
                <a:cs typeface="Lucida Sans" pitchFamily="2"/>
              </a:rPr>
              <a:t>Respir</a:t>
            </a:r>
            <a:r>
              <a:rPr lang="nl-NL" sz="1050" b="0" i="0" strike="noStrike" kern="1200" spc="0" dirty="0">
                <a:ln>
                  <a:noFill/>
                </a:ln>
                <a:solidFill>
                  <a:srgbClr val="000000"/>
                </a:solidFill>
                <a:uFillTx/>
                <a:latin typeface="Calibri" pitchFamily="18"/>
                <a:ea typeface="SimSun" pitchFamily="2"/>
                <a:cs typeface="Lucida Sans" pitchFamily="2"/>
              </a:rPr>
              <a:t> Care.</a:t>
            </a:r>
            <a:r>
              <a:rPr lang="nl-NL" sz="1050" b="0" i="0" strike="noStrike" kern="1200" spc="0" dirty="0">
                <a:ln>
                  <a:noFill/>
                </a:ln>
                <a:solidFill>
                  <a:srgbClr val="000000"/>
                </a:solidFill>
                <a:latin typeface="Calibri" pitchFamily="18"/>
                <a:ea typeface="SimSun" pitchFamily="2"/>
                <a:cs typeface="Lucida Sans" pitchFamily="2"/>
              </a:rPr>
              <a:t> </a:t>
            </a:r>
            <a:r>
              <a:rPr lang="nl-NL" sz="1050" b="0" i="0" strike="noStrike" kern="1200" spc="0" dirty="0" smtClean="0">
                <a:ln>
                  <a:noFill/>
                </a:ln>
                <a:solidFill>
                  <a:srgbClr val="000000"/>
                </a:solidFill>
                <a:latin typeface="Calibri" pitchFamily="18"/>
                <a:ea typeface="SimSun" pitchFamily="2"/>
                <a:cs typeface="Lucida Sans" pitchFamily="2"/>
              </a:rPr>
              <a:t>2015</a:t>
            </a:r>
            <a:endParaRPr lang="nl-NL" sz="1050" b="0" i="0" strike="noStrike" kern="1200" spc="0" dirty="0">
              <a:ln>
                <a:noFill/>
              </a:ln>
              <a:solidFill>
                <a:srgbClr val="000000"/>
              </a:solidFill>
              <a:latin typeface="Calibri" pitchFamily="18"/>
              <a:ea typeface="SimSun" pitchFamily="2"/>
              <a:cs typeface="Lucida Sans" pitchFamily="2"/>
            </a:endParaRPr>
          </a:p>
        </p:txBody>
      </p:sp>
      <p:sp>
        <p:nvSpPr>
          <p:cNvPr id="9" name="Tijdelijke aanduiding voor inhoud 2"/>
          <p:cNvSpPr txBox="1">
            <a:spLocks/>
          </p:cNvSpPr>
          <p:nvPr/>
        </p:nvSpPr>
        <p:spPr>
          <a:xfrm>
            <a:off x="467544" y="1772816"/>
            <a:ext cx="7886520" cy="3816424"/>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nl-NL" sz="2100" b="0" i="0" u="none" strike="noStrike" kern="1200" spc="0">
                <a:ln>
                  <a:noFill/>
                </a:ln>
                <a:solidFill>
                  <a:srgbClr val="000000"/>
                </a:solidFill>
                <a:latin typeface="Calibri"/>
                <a:ea typeface="SimSun" pitchFamily="2"/>
                <a:cs typeface="Lucida Sans" pitchFamily="2"/>
              </a:defRPr>
            </a:defPPr>
            <a:lvl1pPr marL="432000" lvl="0" indent="-324000" algn="l" rtl="0" hangingPunct="1">
              <a:lnSpc>
                <a:spcPct val="90000"/>
              </a:lnSpc>
              <a:spcBef>
                <a:spcPts val="0"/>
              </a:spcBef>
              <a:spcAft>
                <a:spcPts val="1417"/>
              </a:spcAft>
              <a:buSzPct val="45000"/>
              <a:buFont typeface="StarSymbol"/>
              <a:buChar char="●"/>
              <a:defRPr lang="nl-NL" sz="2100" b="0" i="0" u="none" strike="noStrike" kern="1200" spc="0">
                <a:ln>
                  <a:noFill/>
                </a:ln>
                <a:solidFill>
                  <a:srgbClr val="000000"/>
                </a:solidFill>
                <a:latin typeface="Calibri"/>
                <a:ea typeface="SimSun" pitchFamily="2"/>
                <a:cs typeface="Lucida Sans" pitchFamily="2"/>
              </a:defRPr>
            </a:lvl1pPr>
            <a:lvl2pPr marL="864000" lvl="1" indent="-324000" algn="l" rtl="0" hangingPunct="1">
              <a:lnSpc>
                <a:spcPct val="90000"/>
              </a:lnSpc>
              <a:spcBef>
                <a:spcPts val="0"/>
              </a:spcBef>
              <a:spcAft>
                <a:spcPts val="1134"/>
              </a:spcAft>
              <a:buSzPct val="75000"/>
              <a:buFont typeface="StarSymbol"/>
              <a:buChar char="–"/>
              <a:defRPr lang="nl-NL" sz="1500" b="0" i="0" u="none" strike="noStrike" kern="1200" spc="0">
                <a:ln>
                  <a:noFill/>
                </a:ln>
                <a:solidFill>
                  <a:srgbClr val="000000"/>
                </a:solidFill>
                <a:latin typeface="Calibri"/>
                <a:ea typeface="SimSun" pitchFamily="2"/>
                <a:cs typeface="Lucida Sans" pitchFamily="2"/>
              </a:defRPr>
            </a:lvl2pPr>
            <a:lvl3pPr marL="1295999" lvl="2" indent="-288000" algn="l" rtl="0" hangingPunct="1">
              <a:lnSpc>
                <a:spcPct val="90000"/>
              </a:lnSpc>
              <a:spcBef>
                <a:spcPts val="0"/>
              </a:spcBef>
              <a:spcAft>
                <a:spcPts val="850"/>
              </a:spcAft>
              <a:buSzPct val="45000"/>
              <a:buFont typeface="StarSymbol"/>
              <a:buChar char="●"/>
              <a:defRPr lang="nl-NL" sz="1350" b="0" i="0" u="none" strike="noStrike" kern="1200" spc="0">
                <a:ln>
                  <a:noFill/>
                </a:ln>
                <a:solidFill>
                  <a:srgbClr val="000000"/>
                </a:solidFill>
                <a:latin typeface="Calibri"/>
                <a:ea typeface="SimSun" pitchFamily="2"/>
                <a:cs typeface="Lucida Sans" pitchFamily="2"/>
              </a:defRPr>
            </a:lvl3pPr>
            <a:lvl4pPr marL="1728000" lvl="3" indent="-216000" algn="l" rtl="0" hangingPunct="1">
              <a:lnSpc>
                <a:spcPct val="90000"/>
              </a:lnSpc>
              <a:spcBef>
                <a:spcPts val="0"/>
              </a:spcBef>
              <a:spcAft>
                <a:spcPts val="567"/>
              </a:spcAft>
              <a:buSzPct val="75000"/>
              <a:buFont typeface="StarSymbol"/>
              <a:buChar char="–"/>
              <a:defRPr lang="nl-NL" sz="1350" b="0" i="0" u="none" strike="noStrike" kern="1200" spc="0">
                <a:ln>
                  <a:noFill/>
                </a:ln>
                <a:solidFill>
                  <a:srgbClr val="000000"/>
                </a:solidFill>
                <a:latin typeface="Calibri"/>
                <a:ea typeface="SimSun" pitchFamily="2"/>
                <a:cs typeface="Lucida Sans" pitchFamily="2"/>
              </a:defRPr>
            </a:lvl4pPr>
            <a:lvl5pPr marL="2160000" lvl="4" indent="-216000" algn="l" rtl="0" hangingPunct="1">
              <a:lnSpc>
                <a:spcPct val="90000"/>
              </a:lnSpc>
              <a:spcBef>
                <a:spcPts val="0"/>
              </a:spcBef>
              <a:spcAft>
                <a:spcPts val="283"/>
              </a:spcAft>
              <a:buSzPct val="45000"/>
              <a:buFont typeface="StarSymbol"/>
              <a:buChar char="●"/>
              <a:defRPr lang="nl-NL" sz="2000" b="0" i="0" u="none" strike="noStrike" kern="1200" spc="0">
                <a:ln>
                  <a:noFill/>
                </a:ln>
                <a:solidFill>
                  <a:srgbClr val="000000"/>
                </a:solidFill>
                <a:latin typeface="Calibri"/>
                <a:ea typeface="SimSun" pitchFamily="2"/>
                <a:cs typeface="Lucida Sans" pitchFamily="2"/>
              </a:defRPr>
            </a:lvl5pPr>
            <a:lvl6pPr marL="2592000" lvl="5" indent="-216000" algn="l" rtl="0" hangingPunct="1">
              <a:lnSpc>
                <a:spcPct val="90000"/>
              </a:lnSpc>
              <a:spcBef>
                <a:spcPts val="0"/>
              </a:spcBef>
              <a:spcAft>
                <a:spcPts val="283"/>
              </a:spcAft>
              <a:buSzPct val="45000"/>
              <a:buFont typeface="StarSymbol"/>
              <a:buChar char="●"/>
              <a:defRPr lang="nl-NL" sz="2000" b="0" i="0" u="none" strike="noStrike" kern="1200" spc="0">
                <a:ln>
                  <a:noFill/>
                </a:ln>
                <a:solidFill>
                  <a:srgbClr val="000000"/>
                </a:solidFill>
                <a:latin typeface="Calibri"/>
                <a:ea typeface="SimSun" pitchFamily="2"/>
                <a:cs typeface="Lucida Sans" pitchFamily="2"/>
              </a:defRPr>
            </a:lvl6pPr>
            <a:lvl7pPr marL="3024000" lvl="6" indent="-216000" algn="l" rtl="0" hangingPunct="1">
              <a:lnSpc>
                <a:spcPct val="90000"/>
              </a:lnSpc>
              <a:spcBef>
                <a:spcPts val="0"/>
              </a:spcBef>
              <a:spcAft>
                <a:spcPts val="283"/>
              </a:spcAft>
              <a:buSzPct val="45000"/>
              <a:buFont typeface="StarSymbol"/>
              <a:buChar char="●"/>
              <a:defRPr lang="nl-NL" sz="2000" b="0" i="0" u="none" strike="noStrike" kern="1200" spc="0">
                <a:ln>
                  <a:noFill/>
                </a:ln>
                <a:solidFill>
                  <a:srgbClr val="000000"/>
                </a:solidFill>
                <a:latin typeface="Calibri"/>
                <a:ea typeface="SimSun" pitchFamily="2"/>
                <a:cs typeface="Lucida Sans" pitchFamily="2"/>
              </a:defRPr>
            </a:lvl7pPr>
            <a:lvl8pPr marL="3456000" lvl="7" indent="-216000" algn="l" rtl="0" hangingPunct="1">
              <a:lnSpc>
                <a:spcPct val="90000"/>
              </a:lnSpc>
              <a:spcBef>
                <a:spcPts val="0"/>
              </a:spcBef>
              <a:spcAft>
                <a:spcPts val="283"/>
              </a:spcAft>
              <a:buSzPct val="45000"/>
              <a:buFont typeface="StarSymbol"/>
              <a:buChar char="●"/>
              <a:defRPr lang="nl-NL" sz="2000" b="0" i="0" u="none" strike="noStrike" kern="1200" spc="0">
                <a:ln>
                  <a:noFill/>
                </a:ln>
                <a:solidFill>
                  <a:srgbClr val="000000"/>
                </a:solidFill>
                <a:latin typeface="Calibri"/>
                <a:ea typeface="SimSun" pitchFamily="2"/>
                <a:cs typeface="Lucida Sans" pitchFamily="2"/>
              </a:defRPr>
            </a:lvl8pPr>
            <a:lvl9pPr marL="3887999" lvl="8" indent="-216000" algn="l" rtl="0" hangingPunct="1">
              <a:lnSpc>
                <a:spcPct val="90000"/>
              </a:lnSpc>
              <a:spcBef>
                <a:spcPts val="0"/>
              </a:spcBef>
              <a:spcAft>
                <a:spcPts val="283"/>
              </a:spcAft>
              <a:buSzPct val="45000"/>
              <a:buFont typeface="StarSymbol"/>
              <a:buChar char="●"/>
              <a:defRPr lang="nl-NL" sz="2000" b="0" i="0" u="none" strike="noStrike" kern="1200" spc="0">
                <a:ln>
                  <a:noFill/>
                </a:ln>
                <a:solidFill>
                  <a:srgbClr val="000000"/>
                </a:solidFill>
                <a:latin typeface="Calibri"/>
                <a:ea typeface="SimSun" pitchFamily="2"/>
                <a:cs typeface="Lucida Sans" pitchFamily="2"/>
              </a:defRPr>
            </a:lvl9pPr>
          </a:lstStyle>
          <a:p>
            <a:pPr marL="432000" marR="0" lvl="0" indent="-324000" algn="l" defTabSz="914400" rtl="0" eaLnBrk="1" fontAlgn="auto" latinLnBrk="0" hangingPunct="1">
              <a:lnSpc>
                <a:spcPct val="90000"/>
              </a:lnSpc>
              <a:spcBef>
                <a:spcPts val="0"/>
              </a:spcBef>
              <a:spcAft>
                <a:spcPts val="1417"/>
              </a:spcAft>
              <a:buClrTx/>
              <a:buSzPct val="45000"/>
              <a:buFont typeface="StarSymbol"/>
              <a:buChar char="●"/>
              <a:tabLst/>
              <a:defRPr/>
            </a:pPr>
            <a:r>
              <a:rPr kumimoji="0" lang="nl-NL" sz="1800" b="0" i="0" u="none" strike="noStrike" kern="1200" cap="none" spc="0" normalizeH="0" baseline="0" noProof="0" dirty="0" smtClean="0">
                <a:ln>
                  <a:noFill/>
                </a:ln>
                <a:solidFill>
                  <a:srgbClr val="000000"/>
                </a:solidFill>
                <a:effectLst/>
                <a:uLnTx/>
                <a:uFillTx/>
                <a:latin typeface="" pitchFamily="18"/>
                <a:ea typeface="SimSun" pitchFamily="2"/>
                <a:cs typeface="Lucida Sans" pitchFamily="2"/>
              </a:rPr>
              <a:t>Betere kennis over ziekte</a:t>
            </a:r>
          </a:p>
          <a:p>
            <a:pPr marL="432000" marR="0" lvl="0" indent="-324000" algn="l" defTabSz="914400" rtl="0" eaLnBrk="1" fontAlgn="auto" latinLnBrk="0" hangingPunct="1">
              <a:lnSpc>
                <a:spcPct val="90000"/>
              </a:lnSpc>
              <a:spcBef>
                <a:spcPts val="0"/>
              </a:spcBef>
              <a:spcAft>
                <a:spcPts val="1417"/>
              </a:spcAft>
              <a:buClrTx/>
              <a:buSzPct val="45000"/>
              <a:buFont typeface="StarSymbol"/>
              <a:buChar char="●"/>
              <a:tabLst/>
              <a:defRPr/>
            </a:pPr>
            <a:r>
              <a:rPr kumimoji="0" lang="nl-NL" sz="1800" b="0" i="0" u="none" strike="noStrike" kern="1200" cap="none" spc="0" normalizeH="0" baseline="0" noProof="0" dirty="0" smtClean="0">
                <a:ln>
                  <a:noFill/>
                </a:ln>
                <a:solidFill>
                  <a:srgbClr val="000000"/>
                </a:solidFill>
                <a:effectLst/>
                <a:uLnTx/>
                <a:uFillTx/>
                <a:latin typeface="" pitchFamily="18"/>
                <a:ea typeface="SimSun" pitchFamily="2"/>
                <a:cs typeface="Lucida Sans" pitchFamily="2"/>
              </a:rPr>
              <a:t>Meer aandacht aan omgaan met ziekte</a:t>
            </a:r>
          </a:p>
          <a:p>
            <a:pPr marL="432000" marR="0" lvl="0" indent="-324000" algn="l" defTabSz="914400" rtl="0" eaLnBrk="1" fontAlgn="auto" latinLnBrk="0" hangingPunct="1">
              <a:lnSpc>
                <a:spcPct val="90000"/>
              </a:lnSpc>
              <a:spcBef>
                <a:spcPts val="0"/>
              </a:spcBef>
              <a:spcAft>
                <a:spcPts val="1417"/>
              </a:spcAft>
              <a:buClrTx/>
              <a:buSzPct val="45000"/>
              <a:buFont typeface="StarSymbol"/>
              <a:buChar char="●"/>
              <a:tabLst/>
              <a:defRPr/>
            </a:pPr>
            <a:r>
              <a:rPr kumimoji="0" lang="nl-NL" sz="1800" b="0" i="0" u="none" strike="noStrike" kern="1200" cap="none" spc="0" normalizeH="0" baseline="0" noProof="0" dirty="0" smtClean="0">
                <a:ln>
                  <a:noFill/>
                </a:ln>
                <a:solidFill>
                  <a:srgbClr val="000000"/>
                </a:solidFill>
                <a:effectLst/>
                <a:uLnTx/>
                <a:uFillTx/>
                <a:latin typeface="" pitchFamily="18"/>
                <a:ea typeface="SimSun" pitchFamily="2"/>
                <a:cs typeface="Lucida Sans" pitchFamily="2"/>
              </a:rPr>
              <a:t>Meer grip op ziekte</a:t>
            </a:r>
            <a:endParaRPr lang="nl-NL" sz="1800" dirty="0">
              <a:latin typeface="" pitchFamily="18"/>
            </a:endParaRPr>
          </a:p>
          <a:p>
            <a:pPr lvl="0">
              <a:defRPr/>
            </a:pPr>
            <a:r>
              <a:rPr lang="nl-NL" sz="1800" dirty="0" smtClean="0">
                <a:latin typeface="" pitchFamily="18"/>
              </a:rPr>
              <a:t>Geeft richting aan consult</a:t>
            </a:r>
            <a:r>
              <a:rPr lang="nl-NL" sz="1800" baseline="30000" dirty="0" smtClean="0">
                <a:latin typeface="" pitchFamily="18"/>
              </a:rPr>
              <a:t>1</a:t>
            </a:r>
            <a:endParaRPr kumimoji="0" lang="nl-NL" sz="1800" b="0" i="0" u="none" strike="noStrike" kern="1200" cap="none" spc="0" normalizeH="0" noProof="0" dirty="0" smtClean="0">
              <a:ln>
                <a:noFill/>
              </a:ln>
              <a:solidFill>
                <a:srgbClr val="000000"/>
              </a:solidFill>
              <a:effectLst/>
              <a:uLnTx/>
              <a:uFillTx/>
              <a:latin typeface="" pitchFamily="18"/>
              <a:ea typeface="SimSun" pitchFamily="2"/>
              <a:cs typeface="Lucida Sans" pitchFamily="2"/>
            </a:endParaRPr>
          </a:p>
          <a:p>
            <a:pPr marL="432000" marR="0" lvl="0" indent="-324000" algn="l" defTabSz="914400" rtl="0" eaLnBrk="1" fontAlgn="auto" latinLnBrk="0" hangingPunct="1">
              <a:lnSpc>
                <a:spcPct val="90000"/>
              </a:lnSpc>
              <a:spcBef>
                <a:spcPts val="0"/>
              </a:spcBef>
              <a:spcAft>
                <a:spcPts val="1417"/>
              </a:spcAft>
              <a:buClrTx/>
              <a:buSzPct val="45000"/>
              <a:buFont typeface="StarSymbol"/>
              <a:buChar char="●"/>
              <a:tabLst/>
              <a:defRPr/>
            </a:pPr>
            <a:endParaRPr lang="nl-NL" sz="1800" baseline="0" dirty="0">
              <a:latin typeface="" pitchFamily="18"/>
            </a:endParaRPr>
          </a:p>
          <a:p>
            <a:pPr marL="432000" marR="0" lvl="0" indent="-324000" algn="l" defTabSz="914400" rtl="0" eaLnBrk="1" fontAlgn="auto" latinLnBrk="0" hangingPunct="1">
              <a:lnSpc>
                <a:spcPct val="90000"/>
              </a:lnSpc>
              <a:spcBef>
                <a:spcPts val="0"/>
              </a:spcBef>
              <a:spcAft>
                <a:spcPts val="1417"/>
              </a:spcAft>
              <a:buClrTx/>
              <a:buSzPct val="45000"/>
              <a:buNone/>
              <a:tabLst/>
              <a:defRPr/>
            </a:pPr>
            <a:endParaRPr kumimoji="0" lang="nl-NL" sz="1800" b="0" i="0" u="none" strike="noStrike" kern="1200" cap="none" spc="0" normalizeH="0" noProof="0" dirty="0" smtClean="0">
              <a:ln>
                <a:noFill/>
              </a:ln>
              <a:solidFill>
                <a:srgbClr val="000000"/>
              </a:solidFill>
              <a:effectLst/>
              <a:uLnTx/>
              <a:uFillTx/>
              <a:latin typeface="" pitchFamily="18"/>
              <a:ea typeface="SimSun" pitchFamily="2"/>
              <a:cs typeface="Lucida Sans" pitchFamily="2"/>
            </a:endParaRPr>
          </a:p>
        </p:txBody>
      </p:sp>
      <p:sp>
        <p:nvSpPr>
          <p:cNvPr id="8" name="Titel 3"/>
          <p:cNvSpPr txBox="1">
            <a:spLocks/>
          </p:cNvSpPr>
          <p:nvPr/>
        </p:nvSpPr>
        <p:spPr>
          <a:xfrm>
            <a:off x="467544" y="72008"/>
            <a:ext cx="8229600" cy="90872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3200" b="0" i="0" u="none" strike="noStrike" kern="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7" name="Titel 3"/>
          <p:cNvSpPr txBox="1">
            <a:spLocks/>
          </p:cNvSpPr>
          <p:nvPr/>
        </p:nvSpPr>
        <p:spPr>
          <a:xfrm>
            <a:off x="619944" y="224408"/>
            <a:ext cx="8229600" cy="908720"/>
          </a:xfrm>
          <a:prstGeom prst="rect">
            <a:avLst/>
          </a:prstGeom>
        </p:spPr>
        <p:txBody>
          <a:bodyPr>
            <a:normAutofit/>
          </a:bodyPr>
          <a:lstStyle/>
          <a:p>
            <a:pPr lvl="0" algn="ctr">
              <a:defRPr/>
            </a:pPr>
            <a:r>
              <a:rPr lang="nl-NL" sz="3200" kern="0" dirty="0" smtClean="0">
                <a:solidFill>
                  <a:schemeClr val="bg1"/>
                </a:solidFill>
                <a:latin typeface="Verdana" pitchFamily="34" charset="0"/>
                <a:ea typeface="Verdana" pitchFamily="34" charset="0"/>
                <a:cs typeface="Verdana" pitchFamily="34" charset="0"/>
              </a:rPr>
              <a:t>Mening astma/</a:t>
            </a:r>
            <a:r>
              <a:rPr lang="nl-NL" sz="3200" kern="0" dirty="0" err="1" smtClean="0">
                <a:solidFill>
                  <a:schemeClr val="bg1"/>
                </a:solidFill>
                <a:latin typeface="Verdana" pitchFamily="34" charset="0"/>
                <a:ea typeface="Verdana" pitchFamily="34" charset="0"/>
                <a:cs typeface="Verdana" pitchFamily="34" charset="0"/>
              </a:rPr>
              <a:t>copd</a:t>
            </a:r>
            <a:r>
              <a:rPr lang="nl-NL" sz="3200" kern="0" dirty="0" smtClean="0">
                <a:solidFill>
                  <a:schemeClr val="bg1"/>
                </a:solidFill>
                <a:latin typeface="Verdana" pitchFamily="34" charset="0"/>
                <a:ea typeface="Verdana" pitchFamily="34" charset="0"/>
                <a:cs typeface="Verdana" pitchFamily="34" charset="0"/>
              </a:rPr>
              <a:t> patiënt</a:t>
            </a:r>
            <a:endParaRPr lang="nl-NL" sz="3200" kern="0" dirty="0">
              <a:solidFill>
                <a:schemeClr val="bg1"/>
              </a:solidFill>
              <a:latin typeface="Verdana" pitchFamily="34" charset="0"/>
              <a:ea typeface="Verdana" pitchFamily="34" charset="0"/>
              <a:cs typeface="Verdana" pitchFamily="34" charset="0"/>
            </a:endParaRPr>
          </a:p>
        </p:txBody>
      </p:sp>
      <p:sp>
        <p:nvSpPr>
          <p:cNvPr id="10" name="Tekstvak 9"/>
          <p:cNvSpPr txBox="1"/>
          <p:nvPr/>
        </p:nvSpPr>
        <p:spPr>
          <a:xfrm>
            <a:off x="3643306" y="4071942"/>
            <a:ext cx="4857784" cy="1754326"/>
          </a:xfrm>
          <a:prstGeom prst="rect">
            <a:avLst/>
          </a:prstGeom>
          <a:noFill/>
        </p:spPr>
        <p:txBody>
          <a:bodyPr wrap="square" rtlCol="0">
            <a:spAutoFit/>
          </a:bodyPr>
          <a:lstStyle/>
          <a:p>
            <a:r>
              <a:rPr lang="nl-NL" dirty="0" smtClean="0"/>
              <a:t>Methode: </a:t>
            </a:r>
            <a:r>
              <a:rPr lang="nl-NL" dirty="0" err="1" smtClean="0"/>
              <a:t>Semi</a:t>
            </a:r>
            <a:r>
              <a:rPr lang="nl-NL" dirty="0" smtClean="0"/>
              <a:t> gestructureerde interviews(n=30)</a:t>
            </a:r>
          </a:p>
          <a:p>
            <a:endParaRPr lang="en-US" dirty="0" smtClean="0"/>
          </a:p>
          <a:p>
            <a:r>
              <a:rPr lang="en-US" dirty="0" err="1" smtClean="0"/>
              <a:t>Doel</a:t>
            </a:r>
            <a:r>
              <a:rPr lang="en-US" dirty="0" smtClean="0"/>
              <a:t>: Het </a:t>
            </a:r>
            <a:r>
              <a:rPr lang="en-US" dirty="0" err="1" smtClean="0"/>
              <a:t>begrijpen</a:t>
            </a:r>
            <a:r>
              <a:rPr lang="en-US" dirty="0" smtClean="0"/>
              <a:t> van de </a:t>
            </a:r>
            <a:r>
              <a:rPr lang="en-US" dirty="0" err="1" smtClean="0"/>
              <a:t>perceptie</a:t>
            </a:r>
            <a:r>
              <a:rPr lang="en-US" dirty="0" smtClean="0"/>
              <a:t> en </a:t>
            </a:r>
            <a:r>
              <a:rPr lang="en-US" dirty="0" err="1" smtClean="0"/>
              <a:t>gedrag</a:t>
            </a:r>
            <a:r>
              <a:rPr lang="en-US" dirty="0" smtClean="0"/>
              <a:t> </a:t>
            </a:r>
            <a:r>
              <a:rPr lang="en-US" dirty="0" err="1" smtClean="0"/>
              <a:t>gerelateerd</a:t>
            </a:r>
            <a:r>
              <a:rPr lang="en-US" dirty="0" smtClean="0"/>
              <a:t> </a:t>
            </a:r>
            <a:r>
              <a:rPr lang="en-US" dirty="0" err="1" smtClean="0"/>
              <a:t>aan</a:t>
            </a:r>
            <a:r>
              <a:rPr lang="en-US" dirty="0" smtClean="0"/>
              <a:t> </a:t>
            </a:r>
            <a:r>
              <a:rPr lang="en-US" dirty="0" err="1" smtClean="0"/>
              <a:t>zelf</a:t>
            </a:r>
            <a:r>
              <a:rPr lang="en-US" dirty="0" smtClean="0"/>
              <a:t> </a:t>
            </a:r>
            <a:r>
              <a:rPr lang="en-US" dirty="0" err="1" smtClean="0"/>
              <a:t>managment</a:t>
            </a:r>
            <a:endParaRPr lang="nl-NL" dirty="0" smtClean="0"/>
          </a:p>
          <a:p>
            <a:endParaRPr lang="nl-NL" dirty="0"/>
          </a:p>
        </p:txBody>
      </p:sp>
      <p:sp>
        <p:nvSpPr>
          <p:cNvPr id="11" name="Tekstvak 10"/>
          <p:cNvSpPr txBox="1"/>
          <p:nvPr/>
        </p:nvSpPr>
        <p:spPr>
          <a:xfrm>
            <a:off x="8028384" y="6453336"/>
            <a:ext cx="936104" cy="276999"/>
          </a:xfrm>
          <a:prstGeom prst="rect">
            <a:avLst/>
          </a:prstGeom>
          <a:noFill/>
        </p:spPr>
        <p:txBody>
          <a:bodyPr wrap="square" rtlCol="0">
            <a:spAutoFit/>
          </a:bodyPr>
          <a:lstStyle/>
          <a:p>
            <a:r>
              <a:rPr lang="nl-NL" sz="1200" dirty="0" smtClean="0">
                <a:solidFill>
                  <a:schemeClr val="bg1"/>
                </a:solidFill>
              </a:rPr>
              <a:t>Zie </a:t>
            </a:r>
            <a:r>
              <a:rPr lang="nl-NL" sz="1200" dirty="0" err="1" smtClean="0">
                <a:solidFill>
                  <a:schemeClr val="bg1"/>
                </a:solidFill>
              </a:rPr>
              <a:t>ref</a:t>
            </a:r>
            <a:r>
              <a:rPr lang="nl-NL" sz="1200" dirty="0" smtClean="0">
                <a:solidFill>
                  <a:schemeClr val="bg1"/>
                </a:solidFill>
              </a:rPr>
              <a:t> .2 </a:t>
            </a:r>
            <a:endParaRPr lang="nl-NL"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r>
              <a:rPr lang="nl-NL" dirty="0" smtClean="0"/>
              <a:t>61 patiënten die meedoen aan OSAS coach v2.</a:t>
            </a:r>
          </a:p>
          <a:p>
            <a:r>
              <a:rPr lang="nl-NL" dirty="0" smtClean="0"/>
              <a:t>58 zeggen “ja”</a:t>
            </a:r>
          </a:p>
          <a:p>
            <a:r>
              <a:rPr lang="nl-NL" dirty="0" smtClean="0"/>
              <a:t>3 zeggen “nee” (5%)</a:t>
            </a:r>
          </a:p>
          <a:p>
            <a:endParaRPr lang="nl-NL" dirty="0" smtClean="0"/>
          </a:p>
          <a:p>
            <a:pPr>
              <a:buNone/>
            </a:pPr>
            <a:r>
              <a:rPr lang="nl-NL" dirty="0" smtClean="0"/>
              <a:t>Ook als je “nee” zegt, kan je gewoon mee doen</a:t>
            </a:r>
            <a:r>
              <a:rPr lang="nl-NL" dirty="0" smtClean="0"/>
              <a:t>.</a:t>
            </a:r>
          </a:p>
          <a:p>
            <a:pPr>
              <a:buNone/>
            </a:pPr>
            <a:endParaRPr lang="nl-NL" dirty="0" smtClean="0"/>
          </a:p>
          <a:p>
            <a:pPr>
              <a:buNone/>
            </a:pPr>
            <a:r>
              <a:rPr lang="nl-NL" dirty="0" smtClean="0"/>
              <a:t>Wij maken data-extracties &gt;</a:t>
            </a:r>
            <a:endParaRPr lang="nl-NL" dirty="0" smtClean="0"/>
          </a:p>
        </p:txBody>
      </p:sp>
      <p:sp>
        <p:nvSpPr>
          <p:cNvPr id="4" name="Titel 3"/>
          <p:cNvSpPr>
            <a:spLocks noGrp="1"/>
          </p:cNvSpPr>
          <p:nvPr>
            <p:ph type="title"/>
          </p:nvPr>
        </p:nvSpPr>
        <p:spPr/>
        <p:txBody>
          <a:bodyPr/>
          <a:lstStyle/>
          <a:p>
            <a:r>
              <a:rPr lang="nl-NL" sz="3200" dirty="0" smtClean="0"/>
              <a:t>Toestemming</a:t>
            </a:r>
            <a:endParaRPr lang="nl-NL" sz="3200" dirty="0"/>
          </a:p>
        </p:txBody>
      </p:sp>
      <p:graphicFrame>
        <p:nvGraphicFramePr>
          <p:cNvPr id="5" name="Tijdelijke aanduiding voor illustratie 4"/>
          <p:cNvGraphicFramePr>
            <a:graphicFrameLocks noGrp="1"/>
          </p:cNvGraphicFramePr>
          <p:nvPr>
            <p:ph type="clipArt" sz="half" idx="2"/>
          </p:nvPr>
        </p:nvGraphicFramePr>
        <p:xfrm>
          <a:off x="4643438" y="1341438"/>
          <a:ext cx="4038600" cy="4525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ijdelijke aanduiding voor illustratie 4"/>
          <p:cNvGraphicFramePr>
            <a:graphicFrameLocks/>
          </p:cNvGraphicFramePr>
          <p:nvPr/>
        </p:nvGraphicFramePr>
        <p:xfrm>
          <a:off x="4786314" y="1428736"/>
          <a:ext cx="3829048" cy="441167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p:cNvPicPr>
            <a:picLocks noChangeAspect="1" noChangeArrowheads="1"/>
          </p:cNvPicPr>
          <p:nvPr/>
        </p:nvPicPr>
        <p:blipFill>
          <a:blip r:embed="rId5"/>
          <a:srcRect/>
          <a:stretch>
            <a:fillRect/>
          </a:stretch>
        </p:blipFill>
        <p:spPr bwMode="auto">
          <a:xfrm>
            <a:off x="323528" y="4581128"/>
            <a:ext cx="4251462" cy="1584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half" idx="3"/>
          </p:nvPr>
        </p:nvSpPr>
        <p:spPr>
          <a:xfrm>
            <a:off x="467544" y="3357562"/>
            <a:ext cx="8229600" cy="3143272"/>
          </a:xfrm>
        </p:spPr>
        <p:txBody>
          <a:bodyPr/>
          <a:lstStyle/>
          <a:p>
            <a:pPr>
              <a:buNone/>
            </a:pPr>
            <a:r>
              <a:rPr lang="nl-NL" dirty="0" smtClean="0"/>
              <a:t>Publicaties:</a:t>
            </a:r>
          </a:p>
          <a:p>
            <a:pPr>
              <a:buFont typeface="+mj-lt"/>
              <a:buAutoNum type="arabicPeriod"/>
            </a:pPr>
            <a:r>
              <a:rPr lang="en-US" sz="1200" dirty="0" smtClean="0"/>
              <a:t>J.C.C.M. in 't </a:t>
            </a:r>
            <a:r>
              <a:rPr lang="en-US" sz="1200" dirty="0" err="1" smtClean="0"/>
              <a:t>Veen</a:t>
            </a:r>
            <a:r>
              <a:rPr lang="en-US" sz="1200" dirty="0" smtClean="0"/>
              <a:t> et al. </a:t>
            </a:r>
            <a:r>
              <a:rPr lang="en-US" sz="1200" u="sng" dirty="0" smtClean="0"/>
              <a:t>Adherence to online </a:t>
            </a:r>
            <a:r>
              <a:rPr lang="en-US" sz="1200" u="sng" dirty="0" err="1" smtClean="0"/>
              <a:t>selfmanagement</a:t>
            </a:r>
            <a:r>
              <a:rPr lang="en-US" sz="1200" u="sng" dirty="0" smtClean="0"/>
              <a:t> in patients with COPD or asthma: The role of disease </a:t>
            </a:r>
            <a:r>
              <a:rPr lang="en-US" sz="1200" dirty="0" smtClean="0"/>
              <a:t>burden ERS 2015 26/30-09-2015</a:t>
            </a:r>
            <a:endParaRPr lang="nl-NL" sz="1200" dirty="0" smtClean="0"/>
          </a:p>
          <a:p>
            <a:pPr>
              <a:buFont typeface="+mj-lt"/>
              <a:buAutoNum type="arabicPeriod"/>
            </a:pPr>
            <a:r>
              <a:rPr lang="en-US" sz="1200" dirty="0" smtClean="0"/>
              <a:t>V. </a:t>
            </a:r>
            <a:r>
              <a:rPr lang="en-US" sz="1200" dirty="0" err="1" smtClean="0"/>
              <a:t>Kruijsen</a:t>
            </a:r>
            <a:r>
              <a:rPr lang="en-US" sz="1200" dirty="0" smtClean="0"/>
              <a:t> et al. </a:t>
            </a:r>
            <a:r>
              <a:rPr lang="en-US" sz="1200" u="sng" dirty="0" smtClean="0"/>
              <a:t>Use of Online Self-Management Diaries in Asthma and COPD: A Qualitative Study of Subjects' and Professionals' Perceptions and Behaviors</a:t>
            </a:r>
            <a:r>
              <a:rPr lang="en-US" sz="1200" dirty="0" smtClean="0"/>
              <a:t>. </a:t>
            </a:r>
            <a:r>
              <a:rPr lang="en-US" sz="1200" dirty="0" err="1" smtClean="0"/>
              <a:t>Respir</a:t>
            </a:r>
            <a:r>
              <a:rPr lang="en-US" sz="1200" dirty="0" smtClean="0"/>
              <a:t> Care 60(8):1146-1156 08-2015</a:t>
            </a:r>
            <a:endParaRPr lang="nl-NL" sz="1200" dirty="0" smtClean="0"/>
          </a:p>
          <a:p>
            <a:pPr>
              <a:buFont typeface="+mj-lt"/>
              <a:buAutoNum type="arabicPeriod"/>
            </a:pPr>
            <a:r>
              <a:rPr lang="en-US" sz="1200" dirty="0" smtClean="0"/>
              <a:t>T.H. </a:t>
            </a:r>
            <a:r>
              <a:rPr lang="en-US" sz="1200" dirty="0" err="1" smtClean="0"/>
              <a:t>Mennema</a:t>
            </a:r>
            <a:r>
              <a:rPr lang="en-US" sz="1200" dirty="0" smtClean="0"/>
              <a:t> et al. </a:t>
            </a:r>
            <a:r>
              <a:rPr lang="en-US" sz="1200" u="sng" dirty="0" smtClean="0"/>
              <a:t>PGD </a:t>
            </a:r>
            <a:r>
              <a:rPr lang="en-US" sz="1200" u="sng" dirty="0" err="1" smtClean="0"/>
              <a:t>implementatie</a:t>
            </a:r>
            <a:r>
              <a:rPr lang="en-US" sz="1200" u="sng" dirty="0" smtClean="0"/>
              <a:t>, </a:t>
            </a:r>
            <a:r>
              <a:rPr lang="en-US" sz="1200" u="sng" dirty="0" err="1" smtClean="0"/>
              <a:t>gestart</a:t>
            </a:r>
            <a:r>
              <a:rPr lang="en-US" sz="1200" u="sng" dirty="0" smtClean="0"/>
              <a:t> met </a:t>
            </a:r>
            <a:r>
              <a:rPr lang="en-US" sz="1200" u="sng" dirty="0" err="1" smtClean="0"/>
              <a:t>astma</a:t>
            </a:r>
            <a:r>
              <a:rPr lang="en-US" sz="1200" u="sng" dirty="0" smtClean="0"/>
              <a:t> / COPD </a:t>
            </a:r>
            <a:r>
              <a:rPr lang="en-US" sz="1200" dirty="0" smtClean="0"/>
              <a:t>CAHAG12-01-2015</a:t>
            </a:r>
            <a:endParaRPr lang="nl-NL" sz="1200" dirty="0" smtClean="0"/>
          </a:p>
          <a:p>
            <a:pPr>
              <a:buFont typeface="+mj-lt"/>
              <a:buAutoNum type="arabicPeriod"/>
            </a:pPr>
            <a:r>
              <a:rPr lang="en-US" sz="1200" dirty="0" smtClean="0"/>
              <a:t>J.C.C.M. in 't </a:t>
            </a:r>
            <a:r>
              <a:rPr lang="en-US" sz="1200" dirty="0" err="1" smtClean="0"/>
              <a:t>Veen</a:t>
            </a:r>
            <a:r>
              <a:rPr lang="en-US" sz="1200" dirty="0" smtClean="0"/>
              <a:t>, </a:t>
            </a:r>
            <a:r>
              <a:rPr lang="en-US" sz="1200" u="sng" dirty="0" smtClean="0"/>
              <a:t>Online Asthma/COPD self-management diaries: A qualitative study into patient and professional experiences with persistent users and quitters.</a:t>
            </a:r>
            <a:r>
              <a:rPr lang="en-US" sz="1200" dirty="0" smtClean="0"/>
              <a:t> ERS-Munich 10-09-2014</a:t>
            </a:r>
            <a:endParaRPr lang="nl-NL" sz="1200" dirty="0" smtClean="0"/>
          </a:p>
          <a:p>
            <a:pPr>
              <a:buFont typeface="+mj-lt"/>
              <a:buAutoNum type="arabicPeriod"/>
            </a:pPr>
            <a:r>
              <a:rPr lang="nl-NL" sz="1200" dirty="0" smtClean="0"/>
              <a:t>E.M.J. van Noort et al. </a:t>
            </a:r>
            <a:r>
              <a:rPr lang="nl-NL" sz="1200" u="sng" dirty="0" smtClean="0"/>
              <a:t>Zelfmanagement en </a:t>
            </a:r>
            <a:r>
              <a:rPr lang="nl-NL" sz="1200" u="sng" dirty="0" err="1" smtClean="0"/>
              <a:t>eHealth</a:t>
            </a:r>
            <a:r>
              <a:rPr lang="nl-NL" sz="1200" u="sng" dirty="0" smtClean="0"/>
              <a:t>: toegepast bij astma en COPD</a:t>
            </a:r>
            <a:r>
              <a:rPr lang="nl-NL" sz="1200" dirty="0" smtClean="0"/>
              <a:t>. </a:t>
            </a:r>
            <a:r>
              <a:rPr lang="nl-NL" sz="1200" dirty="0" err="1" smtClean="0"/>
              <a:t>Pulmo</a:t>
            </a:r>
            <a:r>
              <a:rPr lang="nl-NL" sz="1200" dirty="0" smtClean="0"/>
              <a:t> Actueel13-01-2013</a:t>
            </a:r>
          </a:p>
          <a:p>
            <a:pPr>
              <a:buFont typeface="+mj-lt"/>
              <a:buAutoNum type="arabicPeriod"/>
            </a:pPr>
            <a:r>
              <a:rPr lang="en-US" sz="1200" dirty="0" smtClean="0"/>
              <a:t>J.C.C.M. In ‘t </a:t>
            </a:r>
            <a:r>
              <a:rPr lang="en-US" sz="1200" dirty="0" err="1" smtClean="0"/>
              <a:t>Veen</a:t>
            </a:r>
            <a:r>
              <a:rPr lang="en-US" sz="1200" dirty="0" smtClean="0"/>
              <a:t>, T.H. </a:t>
            </a:r>
            <a:r>
              <a:rPr lang="en-US" sz="1200" dirty="0" err="1" smtClean="0"/>
              <a:t>Mennema</a:t>
            </a:r>
            <a:r>
              <a:rPr lang="en-US" sz="1200" dirty="0" smtClean="0"/>
              <a:t>, E.M.J. van Noort </a:t>
            </a:r>
            <a:r>
              <a:rPr lang="en-US" sz="1200" u="sng" dirty="0" smtClean="0"/>
              <a:t>Online self-management in COPD or asthma: With or without the Health Care Provider as coach? </a:t>
            </a:r>
            <a:r>
              <a:rPr lang="nl-NL" sz="1200" dirty="0" smtClean="0"/>
              <a:t>ERS_Vienna2012</a:t>
            </a:r>
          </a:p>
          <a:p>
            <a:pPr>
              <a:buFont typeface="+mj-lt"/>
              <a:buAutoNum type="arabicPeriod"/>
            </a:pPr>
            <a:r>
              <a:rPr lang="nl-NL" sz="1200" dirty="0" smtClean="0"/>
              <a:t>M. </a:t>
            </a:r>
            <a:r>
              <a:rPr lang="nl-NL" sz="1200" dirty="0" err="1" smtClean="0"/>
              <a:t>Bliekendaal</a:t>
            </a:r>
            <a:r>
              <a:rPr lang="nl-NL" sz="1200" dirty="0" smtClean="0"/>
              <a:t>, </a:t>
            </a:r>
            <a:r>
              <a:rPr lang="nl-NL" sz="1200" u="sng" dirty="0" err="1" smtClean="0"/>
              <a:t>E-dagboek</a:t>
            </a:r>
            <a:r>
              <a:rPr lang="nl-NL" sz="1200" u="sng" dirty="0" smtClean="0"/>
              <a:t> </a:t>
            </a:r>
            <a:r>
              <a:rPr lang="nl-NL" sz="1200" u="sng" dirty="0" err="1" smtClean="0"/>
              <a:t>Connect</a:t>
            </a:r>
            <a:r>
              <a:rPr lang="nl-NL" sz="1200" u="sng" dirty="0" smtClean="0"/>
              <a:t> verbetert </a:t>
            </a:r>
            <a:r>
              <a:rPr lang="nl-NL" sz="1200" u="sng" dirty="0" err="1" smtClean="0"/>
              <a:t>COPD-zorg</a:t>
            </a:r>
            <a:r>
              <a:rPr lang="nl-NL" sz="1200" dirty="0" smtClean="0"/>
              <a:t> </a:t>
            </a:r>
            <a:r>
              <a:rPr lang="nl-NL" sz="1200" dirty="0" err="1" smtClean="0"/>
              <a:t>MedNet</a:t>
            </a:r>
            <a:r>
              <a:rPr lang="nl-NL" sz="1200" dirty="0" smtClean="0"/>
              <a:t> </a:t>
            </a:r>
            <a:r>
              <a:rPr lang="nl-NL" sz="1200" dirty="0" err="1" smtClean="0"/>
              <a:t>astma-COPD</a:t>
            </a:r>
            <a:r>
              <a:rPr lang="nl-NL" sz="1200" dirty="0" smtClean="0"/>
              <a:t> special 2011</a:t>
            </a:r>
          </a:p>
          <a:p>
            <a:pPr>
              <a:buNone/>
            </a:pPr>
            <a:endParaRPr lang="en-US" sz="1400" dirty="0" smtClean="0"/>
          </a:p>
          <a:p>
            <a:pPr>
              <a:buNone/>
            </a:pPr>
            <a:endParaRPr lang="nl-NL" sz="1400" dirty="0"/>
          </a:p>
        </p:txBody>
      </p:sp>
      <p:sp>
        <p:nvSpPr>
          <p:cNvPr id="5" name="Titel 4"/>
          <p:cNvSpPr>
            <a:spLocks noGrp="1"/>
          </p:cNvSpPr>
          <p:nvPr>
            <p:ph type="title"/>
          </p:nvPr>
        </p:nvSpPr>
        <p:spPr/>
        <p:txBody>
          <a:bodyPr/>
          <a:lstStyle/>
          <a:p>
            <a:r>
              <a:rPr lang="nl-NL" dirty="0" smtClean="0"/>
              <a:t>Vragen?</a:t>
            </a:r>
            <a:endParaRPr lang="nl-NL" dirty="0"/>
          </a:p>
        </p:txBody>
      </p:sp>
      <p:pic>
        <p:nvPicPr>
          <p:cNvPr id="9" name="Picture 2" descr="89e7e8fb-8a3d-4f31-a362-4a7786ab6943@curavista"/>
          <p:cNvPicPr>
            <a:picLocks noGrp="1" noChangeAspect="1" noChangeArrowheads="1"/>
          </p:cNvPicPr>
          <p:nvPr>
            <p:ph sz="quarter" idx="1"/>
          </p:nvPr>
        </p:nvPicPr>
        <p:blipFill>
          <a:blip r:embed="rId3"/>
          <a:srcRect/>
          <a:stretch>
            <a:fillRect/>
          </a:stretch>
        </p:blipFill>
        <p:spPr bwMode="auto">
          <a:xfrm>
            <a:off x="2552700" y="1307255"/>
            <a:ext cx="4038600" cy="2121745"/>
          </a:xfrm>
          <a:prstGeom prst="rect">
            <a:avLst/>
          </a:prstGeom>
          <a:noFill/>
          <a:ln w="9525">
            <a:noFill/>
            <a:miter lim="800000"/>
            <a:headEnd/>
            <a:tailEnd/>
          </a:ln>
        </p:spPr>
      </p:pic>
      <p:sp>
        <p:nvSpPr>
          <p:cNvPr id="6" name="Tijdelijke aanduiding voor inhoud 5"/>
          <p:cNvSpPr>
            <a:spLocks noGrp="1"/>
          </p:cNvSpPr>
          <p:nvPr>
            <p:ph sz="quarter" idx="2"/>
          </p:nvPr>
        </p:nvSpPr>
        <p:spPr/>
        <p:txBody>
          <a:bodyPr/>
          <a:lstStyle/>
          <a:p>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3</a:t>
            </a:r>
            <a:endParaRPr lang="nl-NL" sz="3200" dirty="0"/>
          </a:p>
        </p:txBody>
      </p:sp>
      <p:sp>
        <p:nvSpPr>
          <p:cNvPr id="5" name="Tekstvak 4"/>
          <p:cNvSpPr txBox="1"/>
          <p:nvPr/>
        </p:nvSpPr>
        <p:spPr>
          <a:xfrm>
            <a:off x="964381" y="2000240"/>
            <a:ext cx="7215238" cy="1938992"/>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Van alle nieuw gediagnosticeerde patiënten gaat meer dan 80% meedoen met OSAS coach</a:t>
            </a:r>
          </a:p>
          <a:p>
            <a:pPr lvl="0"/>
            <a:endParaRPr lang="nl-NL" dirty="0" smtClean="0">
              <a:latin typeface="Verdana" pitchFamily="34" charset="0"/>
              <a:ea typeface="Verdana" pitchFamily="34" charset="0"/>
              <a:cs typeface="Verdana" pitchFamily="34" charset="0"/>
            </a:endParaRPr>
          </a:p>
          <a:p>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5</a:t>
            </a:r>
            <a:endParaRPr lang="nl-NL" sz="3200" dirty="0"/>
          </a:p>
        </p:txBody>
      </p:sp>
      <p:sp>
        <p:nvSpPr>
          <p:cNvPr id="5" name="Tekstvak 4"/>
          <p:cNvSpPr txBox="1"/>
          <p:nvPr/>
        </p:nvSpPr>
        <p:spPr>
          <a:xfrm>
            <a:off x="964381" y="2000240"/>
            <a:ext cx="7215238" cy="1661993"/>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Mensen moeten minimaal maandelijks hun PGO gebruiken, anders verliest het PGO zijn waarde</a:t>
            </a:r>
          </a:p>
          <a:p>
            <a:endParaRPr lang="nl-N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Invulgedrag individuele patiënt</a:t>
            </a:r>
            <a:endParaRPr lang="nl-NL" sz="3200" dirty="0"/>
          </a:p>
        </p:txBody>
      </p:sp>
      <p:pic>
        <p:nvPicPr>
          <p:cNvPr id="1026" name="Picture 2"/>
          <p:cNvPicPr>
            <a:picLocks noChangeAspect="1" noChangeArrowheads="1"/>
          </p:cNvPicPr>
          <p:nvPr/>
        </p:nvPicPr>
        <p:blipFill>
          <a:blip r:embed="rId3"/>
          <a:srcRect/>
          <a:stretch>
            <a:fillRect/>
          </a:stretch>
        </p:blipFill>
        <p:spPr bwMode="auto">
          <a:xfrm>
            <a:off x="1071538" y="1714488"/>
            <a:ext cx="6478604" cy="2794631"/>
          </a:xfrm>
          <a:prstGeom prst="rect">
            <a:avLst/>
          </a:prstGeom>
          <a:noFill/>
          <a:ln w="9525">
            <a:noFill/>
            <a:miter lim="800000"/>
            <a:headEnd/>
            <a:tailEnd/>
          </a:ln>
          <a:effectLst/>
        </p:spPr>
      </p:pic>
      <p:sp>
        <p:nvSpPr>
          <p:cNvPr id="5" name="Rechthoek 4"/>
          <p:cNvSpPr/>
          <p:nvPr/>
        </p:nvSpPr>
        <p:spPr>
          <a:xfrm>
            <a:off x="935088" y="4941168"/>
            <a:ext cx="8208912" cy="923330"/>
          </a:xfrm>
          <a:prstGeom prst="rect">
            <a:avLst/>
          </a:prstGeom>
        </p:spPr>
        <p:txBody>
          <a:bodyPr wrap="square">
            <a:spAutoFit/>
          </a:bodyPr>
          <a:lstStyle/>
          <a:p>
            <a:pPr>
              <a:buFont typeface="Arial" pitchFamily="34" charset="0"/>
              <a:buChar char="•"/>
            </a:pP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Patiënten</a:t>
            </a:r>
            <a:r>
              <a:rPr lang="en-US" dirty="0" smtClean="0">
                <a:latin typeface="Verdana" pitchFamily="34" charset="0"/>
                <a:ea typeface="Verdana" pitchFamily="34" charset="0"/>
                <a:cs typeface="Verdana" pitchFamily="34" charset="0"/>
              </a:rPr>
              <a:t> met </a:t>
            </a:r>
            <a:r>
              <a:rPr lang="en-US" dirty="0" err="1" smtClean="0">
                <a:latin typeface="Verdana" pitchFamily="34" charset="0"/>
                <a:ea typeface="Verdana" pitchFamily="34" charset="0"/>
                <a:cs typeface="Verdana" pitchFamily="34" charset="0"/>
              </a:rPr>
              <a:t>hogere</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ziektelast</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geven</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hogere</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waardering</a:t>
            </a:r>
            <a:r>
              <a:rPr lang="en-US" dirty="0" smtClean="0">
                <a:latin typeface="Verdana" pitchFamily="34" charset="0"/>
                <a:ea typeface="Verdana" pitchFamily="34" charset="0"/>
                <a:cs typeface="Verdana" pitchFamily="34" charset="0"/>
              </a:rPr>
              <a:t> </a:t>
            </a:r>
          </a:p>
          <a:p>
            <a:pPr>
              <a:buFont typeface="Arial" pitchFamily="34" charset="0"/>
              <a:buChar char="•"/>
            </a:pP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Bijna</a:t>
            </a:r>
            <a:r>
              <a:rPr lang="en-US" dirty="0" smtClean="0">
                <a:latin typeface="Verdana" pitchFamily="34" charset="0"/>
                <a:ea typeface="Verdana" pitchFamily="34" charset="0"/>
                <a:cs typeface="Verdana" pitchFamily="34" charset="0"/>
              </a:rPr>
              <a:t> 50% die start </a:t>
            </a:r>
            <a:r>
              <a:rPr lang="en-US" dirty="0" err="1" smtClean="0">
                <a:latin typeface="Verdana" pitchFamily="34" charset="0"/>
                <a:ea typeface="Verdana" pitchFamily="34" charset="0"/>
                <a:cs typeface="Verdana" pitchFamily="34" charset="0"/>
              </a:rPr>
              <a:t>én</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actief</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blijft</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heeft</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milde</a:t>
            </a:r>
            <a:r>
              <a:rPr lang="en-US" dirty="0" smtClean="0">
                <a:latin typeface="Verdana" pitchFamily="34" charset="0"/>
                <a:ea typeface="Verdana" pitchFamily="34" charset="0"/>
                <a:cs typeface="Verdana" pitchFamily="34" charset="0"/>
              </a:rPr>
              <a:t>/</a:t>
            </a:r>
            <a:r>
              <a:rPr lang="en-US" dirty="0" err="1" smtClean="0">
                <a:latin typeface="Verdana" pitchFamily="34" charset="0"/>
                <a:ea typeface="Verdana" pitchFamily="34" charset="0"/>
                <a:cs typeface="Verdana" pitchFamily="34" charset="0"/>
              </a:rPr>
              <a:t>matige</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ziektelast</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&gt; </a:t>
            </a:r>
            <a:r>
              <a:rPr lang="en-US" dirty="0" err="1" smtClean="0">
                <a:latin typeface="Verdana" pitchFamily="34" charset="0"/>
                <a:ea typeface="Verdana" pitchFamily="34" charset="0"/>
                <a:cs typeface="Verdana" pitchFamily="34" charset="0"/>
              </a:rPr>
              <a:t>Zelfmanagement</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aan</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alle</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groepen</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mensen</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aanbieden</a:t>
            </a:r>
            <a:endParaRPr lang="nl-NL" dirty="0">
              <a:latin typeface="Verdana" pitchFamily="34" charset="0"/>
              <a:ea typeface="Verdana" pitchFamily="34" charset="0"/>
              <a:cs typeface="Verdana" pitchFamily="34" charset="0"/>
            </a:endParaRPr>
          </a:p>
        </p:txBody>
      </p:sp>
      <p:sp>
        <p:nvSpPr>
          <p:cNvPr id="6" name="Tekstvak 5"/>
          <p:cNvSpPr txBox="1"/>
          <p:nvPr/>
        </p:nvSpPr>
        <p:spPr>
          <a:xfrm>
            <a:off x="8028384" y="6453336"/>
            <a:ext cx="936104" cy="276999"/>
          </a:xfrm>
          <a:prstGeom prst="rect">
            <a:avLst/>
          </a:prstGeom>
          <a:noFill/>
        </p:spPr>
        <p:txBody>
          <a:bodyPr wrap="square" rtlCol="0">
            <a:spAutoFit/>
          </a:bodyPr>
          <a:lstStyle/>
          <a:p>
            <a:r>
              <a:rPr lang="nl-NL" sz="1200" dirty="0" smtClean="0">
                <a:solidFill>
                  <a:schemeClr val="bg1"/>
                </a:solidFill>
              </a:rPr>
              <a:t>Zie </a:t>
            </a:r>
            <a:r>
              <a:rPr lang="nl-NL" sz="1200" dirty="0" err="1" smtClean="0">
                <a:solidFill>
                  <a:schemeClr val="bg1"/>
                </a:solidFill>
              </a:rPr>
              <a:t>ref</a:t>
            </a:r>
            <a:r>
              <a:rPr lang="nl-NL" sz="1200" dirty="0" smtClean="0">
                <a:solidFill>
                  <a:schemeClr val="bg1"/>
                </a:solidFill>
              </a:rPr>
              <a:t> .1 </a:t>
            </a:r>
            <a:endParaRPr lang="nl-NL" sz="1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7</a:t>
            </a:r>
            <a:endParaRPr lang="nl-NL" sz="3200" dirty="0"/>
          </a:p>
        </p:txBody>
      </p:sp>
      <p:sp>
        <p:nvSpPr>
          <p:cNvPr id="5" name="Tekstvak 4"/>
          <p:cNvSpPr txBox="1"/>
          <p:nvPr/>
        </p:nvSpPr>
        <p:spPr>
          <a:xfrm>
            <a:off x="964381" y="2000240"/>
            <a:ext cx="7215238" cy="2954655"/>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Eigen metingen geven </a:t>
            </a:r>
            <a:r>
              <a:rPr lang="nl-NL" sz="2800" dirty="0" err="1" smtClean="0">
                <a:latin typeface="Verdana" pitchFamily="34" charset="0"/>
                <a:ea typeface="Verdana" pitchFamily="34" charset="0"/>
                <a:cs typeface="Verdana" pitchFamily="34" charset="0"/>
              </a:rPr>
              <a:t>real-life</a:t>
            </a:r>
            <a:r>
              <a:rPr lang="nl-NL" sz="2800" dirty="0" smtClean="0">
                <a:latin typeface="Verdana" pitchFamily="34" charset="0"/>
                <a:ea typeface="Verdana" pitchFamily="34" charset="0"/>
                <a:cs typeface="Verdana" pitchFamily="34" charset="0"/>
              </a:rPr>
              <a:t> inzicht in de ervaringen van patiënten. </a:t>
            </a:r>
          </a:p>
          <a:p>
            <a:pPr lvl="0"/>
            <a:endParaRPr lang="nl-NL" sz="2800" dirty="0" smtClean="0">
              <a:latin typeface="Verdana" pitchFamily="34" charset="0"/>
              <a:ea typeface="Verdana" pitchFamily="34" charset="0"/>
              <a:cs typeface="Verdana" pitchFamily="34" charset="0"/>
            </a:endParaRPr>
          </a:p>
          <a:p>
            <a:pPr lvl="0"/>
            <a:r>
              <a:rPr lang="nl-NL" sz="2800" dirty="0" smtClean="0">
                <a:latin typeface="Verdana" pitchFamily="34" charset="0"/>
                <a:ea typeface="Verdana" pitchFamily="34" charset="0"/>
                <a:cs typeface="Verdana" pitchFamily="34" charset="0"/>
              </a:rPr>
              <a:t>Geeft meer dan 90% van de patiënten toestemming voor analyse voor wetenschappelijke doelen?</a:t>
            </a:r>
          </a:p>
          <a:p>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1</a:t>
            </a:r>
            <a:endParaRPr lang="nl-NL" sz="3200" dirty="0"/>
          </a:p>
        </p:txBody>
      </p:sp>
      <p:sp>
        <p:nvSpPr>
          <p:cNvPr id="5" name="Tekstvak 4"/>
          <p:cNvSpPr txBox="1"/>
          <p:nvPr/>
        </p:nvSpPr>
        <p:spPr>
          <a:xfrm>
            <a:off x="964381" y="2492896"/>
            <a:ext cx="7215238" cy="2215991"/>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De patiënt heeft recht op een eigen dossier, los van het webportaal van ziekenhuis, lab, huisarts.</a:t>
            </a:r>
          </a:p>
          <a:p>
            <a:pPr lvl="0"/>
            <a:endParaRPr lang="nl-NL" dirty="0" smtClean="0">
              <a:latin typeface="Verdana" pitchFamily="34" charset="0"/>
              <a:ea typeface="Verdana" pitchFamily="34" charset="0"/>
              <a:cs typeface="Verdana" pitchFamily="34" charset="0"/>
            </a:endParaRPr>
          </a:p>
          <a:p>
            <a:pPr lvl="0"/>
            <a:endParaRPr lang="nl-NL" dirty="0" smtClean="0">
              <a:latin typeface="Verdana" pitchFamily="34" charset="0"/>
              <a:ea typeface="Verdana" pitchFamily="34" charset="0"/>
              <a:cs typeface="Verdana" pitchFamily="34" charset="0"/>
            </a:endParaRPr>
          </a:p>
          <a:p>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altLang="nl-NL" sz="3200" dirty="0" smtClean="0"/>
              <a:t>Franciscus Gasthuis: </a:t>
            </a:r>
            <a:r>
              <a:rPr lang="nl-NL" altLang="nl-NL" sz="3200" dirty="0" err="1" smtClean="0"/>
              <a:t>Innovator</a:t>
            </a:r>
            <a:endParaRPr lang="nl-NL" sz="3200" dirty="0"/>
          </a:p>
        </p:txBody>
      </p:sp>
      <p:graphicFrame>
        <p:nvGraphicFramePr>
          <p:cNvPr id="26" name="Diagram 25"/>
          <p:cNvGraphicFramePr/>
          <p:nvPr/>
        </p:nvGraphicFramePr>
        <p:xfrm>
          <a:off x="1187624" y="1844824"/>
          <a:ext cx="6096000"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4646C1FF-8BDD-48C8-9F75-5DA94A6D0F05" descr="AB331829-B54F-44BE-B73C-B766C462F24C@cv"/>
          <p:cNvPicPr>
            <a:picLocks noChangeAspect="1" noChangeArrowheads="1"/>
          </p:cNvPicPr>
          <p:nvPr/>
        </p:nvPicPr>
        <p:blipFill>
          <a:blip r:embed="rId8"/>
          <a:srcRect/>
          <a:stretch>
            <a:fillRect/>
          </a:stretch>
        </p:blipFill>
        <p:spPr bwMode="auto">
          <a:xfrm>
            <a:off x="1285852" y="3214686"/>
            <a:ext cx="1800000" cy="1800000"/>
          </a:xfrm>
          <a:prstGeom prst="rect">
            <a:avLst/>
          </a:prstGeom>
          <a:noFill/>
          <a:ln w="9525">
            <a:noFill/>
            <a:miter lim="800000"/>
            <a:headEnd/>
            <a:tailEnd/>
          </a:ln>
        </p:spPr>
      </p:pic>
      <p:sp>
        <p:nvSpPr>
          <p:cNvPr id="11" name="Tekstvak 10"/>
          <p:cNvSpPr txBox="1"/>
          <p:nvPr/>
        </p:nvSpPr>
        <p:spPr>
          <a:xfrm>
            <a:off x="1691680" y="5229200"/>
            <a:ext cx="1714512" cy="400110"/>
          </a:xfrm>
          <a:prstGeom prst="rect">
            <a:avLst/>
          </a:prstGeom>
          <a:noFill/>
        </p:spPr>
        <p:txBody>
          <a:bodyPr wrap="square" rtlCol="0">
            <a:spAutoFit/>
          </a:bodyPr>
          <a:lstStyle/>
          <a:p>
            <a:r>
              <a:rPr lang="nl-NL" sz="2000" dirty="0" smtClean="0"/>
              <a:t>Astma</a:t>
            </a:r>
            <a:endParaRPr lang="nl-NL" sz="3200" dirty="0"/>
          </a:p>
        </p:txBody>
      </p:sp>
      <p:sp>
        <p:nvSpPr>
          <p:cNvPr id="12" name="Tekstvak 11"/>
          <p:cNvSpPr txBox="1"/>
          <p:nvPr/>
        </p:nvSpPr>
        <p:spPr>
          <a:xfrm>
            <a:off x="5508104" y="5301208"/>
            <a:ext cx="1571636" cy="400110"/>
          </a:xfrm>
          <a:prstGeom prst="rect">
            <a:avLst/>
          </a:prstGeom>
          <a:noFill/>
        </p:spPr>
        <p:txBody>
          <a:bodyPr wrap="square" rtlCol="0">
            <a:spAutoFit/>
          </a:bodyPr>
          <a:lstStyle/>
          <a:p>
            <a:r>
              <a:rPr lang="nl-NL" sz="2000" dirty="0" smtClean="0"/>
              <a:t>COPD</a:t>
            </a:r>
            <a:endParaRPr lang="nl-NL" sz="2000" dirty="0"/>
          </a:p>
        </p:txBody>
      </p:sp>
      <p:pic>
        <p:nvPicPr>
          <p:cNvPr id="1029" name="E5BECA90-3611-4181-8132-71AA921AFE3D" descr="729E2662-86F6-481B-9147-7E10B668FF54@cv"/>
          <p:cNvPicPr>
            <a:picLocks noChangeAspect="1" noChangeArrowheads="1"/>
          </p:cNvPicPr>
          <p:nvPr/>
        </p:nvPicPr>
        <p:blipFill>
          <a:blip r:embed="rId9"/>
          <a:srcRect/>
          <a:stretch>
            <a:fillRect/>
          </a:stretch>
        </p:blipFill>
        <p:spPr bwMode="auto">
          <a:xfrm>
            <a:off x="4929190" y="3214686"/>
            <a:ext cx="1800000" cy="18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Stelling 2</a:t>
            </a:r>
            <a:endParaRPr lang="nl-NL" sz="3200" dirty="0"/>
          </a:p>
        </p:txBody>
      </p:sp>
      <p:sp>
        <p:nvSpPr>
          <p:cNvPr id="5" name="Tekstvak 4"/>
          <p:cNvSpPr txBox="1"/>
          <p:nvPr/>
        </p:nvSpPr>
        <p:spPr>
          <a:xfrm>
            <a:off x="803646" y="2567226"/>
            <a:ext cx="7536709" cy="1723549"/>
          </a:xfrm>
          <a:prstGeom prst="rect">
            <a:avLst/>
          </a:prstGeom>
          <a:noFill/>
        </p:spPr>
        <p:txBody>
          <a:bodyPr wrap="square" rtlCol="0">
            <a:spAutoFit/>
          </a:bodyPr>
          <a:lstStyle/>
          <a:p>
            <a:pPr lvl="0"/>
            <a:r>
              <a:rPr lang="nl-NL" sz="2800" dirty="0" smtClean="0">
                <a:latin typeface="Verdana" pitchFamily="34" charset="0"/>
                <a:ea typeface="Verdana" pitchFamily="34" charset="0"/>
                <a:cs typeface="Verdana" pitchFamily="34" charset="0"/>
              </a:rPr>
              <a:t>Een actieve rol van de zorgverlener is de sleutel tot </a:t>
            </a:r>
            <a:r>
              <a:rPr lang="nl-NL" sz="2800" dirty="0" err="1" smtClean="0">
                <a:latin typeface="Verdana" pitchFamily="34" charset="0"/>
                <a:ea typeface="Verdana" pitchFamily="34" charset="0"/>
                <a:cs typeface="Verdana" pitchFamily="34" charset="0"/>
              </a:rPr>
              <a:t>e-Health</a:t>
            </a:r>
            <a:r>
              <a:rPr lang="nl-NL" sz="2800" dirty="0" smtClean="0">
                <a:latin typeface="Verdana" pitchFamily="34" charset="0"/>
                <a:ea typeface="Verdana" pitchFamily="34" charset="0"/>
                <a:cs typeface="Verdana" pitchFamily="34" charset="0"/>
              </a:rPr>
              <a:t> succes</a:t>
            </a:r>
          </a:p>
          <a:p>
            <a:pPr lvl="1"/>
            <a:endParaRPr lang="nl-NL" sz="3200" dirty="0" smtClean="0">
              <a:latin typeface="Verdana" pitchFamily="34" charset="0"/>
              <a:ea typeface="Verdana" pitchFamily="34" charset="0"/>
              <a:cs typeface="Verdana" pitchFamily="34" charset="0"/>
            </a:endParaRPr>
          </a:p>
          <a:p>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200" dirty="0" smtClean="0"/>
              <a:t>5 Samen = Succes</a:t>
            </a:r>
            <a:endParaRPr lang="nl-NL" sz="3200" dirty="0"/>
          </a:p>
        </p:txBody>
      </p:sp>
      <p:pic>
        <p:nvPicPr>
          <p:cNvPr id="5" name="Afbeelding 4" descr="Grafiek2.3.png"/>
          <p:cNvPicPr>
            <a:picLocks noChangeAspect="1"/>
          </p:cNvPicPr>
          <p:nvPr/>
        </p:nvPicPr>
        <p:blipFill>
          <a:blip r:embed="rId3" cstate="print"/>
          <a:stretch>
            <a:fillRect/>
          </a:stretch>
        </p:blipFill>
        <p:spPr>
          <a:xfrm>
            <a:off x="881844" y="1161933"/>
            <a:ext cx="7380312" cy="4981711"/>
          </a:xfrm>
          <a:prstGeom prst="rect">
            <a:avLst/>
          </a:prstGeom>
        </p:spPr>
      </p:pic>
      <p:sp>
        <p:nvSpPr>
          <p:cNvPr id="6" name="Tekstvak 5"/>
          <p:cNvSpPr txBox="1"/>
          <p:nvPr/>
        </p:nvSpPr>
        <p:spPr>
          <a:xfrm>
            <a:off x="8028384" y="6453336"/>
            <a:ext cx="936104" cy="276999"/>
          </a:xfrm>
          <a:prstGeom prst="rect">
            <a:avLst/>
          </a:prstGeom>
          <a:noFill/>
        </p:spPr>
        <p:txBody>
          <a:bodyPr wrap="square" rtlCol="0">
            <a:spAutoFit/>
          </a:bodyPr>
          <a:lstStyle/>
          <a:p>
            <a:r>
              <a:rPr lang="nl-NL" sz="1200" dirty="0" smtClean="0">
                <a:solidFill>
                  <a:schemeClr val="bg1"/>
                </a:solidFill>
              </a:rPr>
              <a:t>Zie </a:t>
            </a:r>
            <a:r>
              <a:rPr lang="nl-NL" sz="1200" dirty="0" err="1" smtClean="0">
                <a:solidFill>
                  <a:schemeClr val="bg1"/>
                </a:solidFill>
              </a:rPr>
              <a:t>ref</a:t>
            </a:r>
            <a:r>
              <a:rPr lang="nl-NL" sz="1200" dirty="0" smtClean="0">
                <a:solidFill>
                  <a:schemeClr val="bg1"/>
                </a:solidFill>
              </a:rPr>
              <a:t> .6 </a:t>
            </a:r>
            <a:endParaRPr lang="nl-NL" sz="1200" dirty="0">
              <a:solidFill>
                <a:schemeClr val="bg1"/>
              </a:solidFill>
            </a:endParaRPr>
          </a:p>
        </p:txBody>
      </p:sp>
    </p:spTree>
    <p:extLst>
      <p:ext uri="{BB962C8B-B14F-4D97-AF65-F5344CB8AC3E}">
        <p14:creationId xmlns:p14="http://schemas.microsoft.com/office/powerpoint/2010/main" xmlns="" val="167716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altLang="nl-NL" sz="3200" dirty="0" smtClean="0"/>
              <a:t>Franciscus Gasthuis: </a:t>
            </a:r>
            <a:r>
              <a:rPr lang="nl-NL" altLang="nl-NL" sz="3200" dirty="0" err="1" smtClean="0"/>
              <a:t>Innovator</a:t>
            </a:r>
            <a:endParaRPr lang="nl-NL" sz="3200" dirty="0"/>
          </a:p>
        </p:txBody>
      </p:sp>
      <p:graphicFrame>
        <p:nvGraphicFramePr>
          <p:cNvPr id="26" name="Diagram 25"/>
          <p:cNvGraphicFramePr/>
          <p:nvPr/>
        </p:nvGraphicFramePr>
        <p:xfrm>
          <a:off x="827584" y="1844824"/>
          <a:ext cx="813690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4646C1FF-8BDD-48C8-9F75-5DA94A6D0F05" descr="AB331829-B54F-44BE-B73C-B766C462F24C@cv"/>
          <p:cNvPicPr>
            <a:picLocks noChangeAspect="1" noChangeArrowheads="1"/>
          </p:cNvPicPr>
          <p:nvPr/>
        </p:nvPicPr>
        <p:blipFill>
          <a:blip r:embed="rId8"/>
          <a:srcRect/>
          <a:stretch>
            <a:fillRect/>
          </a:stretch>
        </p:blipFill>
        <p:spPr bwMode="auto">
          <a:xfrm>
            <a:off x="747564" y="3000372"/>
            <a:ext cx="788668" cy="788668"/>
          </a:xfrm>
          <a:prstGeom prst="rect">
            <a:avLst/>
          </a:prstGeom>
          <a:noFill/>
          <a:ln w="9525">
            <a:noFill/>
            <a:miter lim="800000"/>
            <a:headEnd/>
            <a:tailEnd/>
          </a:ln>
        </p:spPr>
      </p:pic>
      <p:sp>
        <p:nvSpPr>
          <p:cNvPr id="11" name="Tekstvak 10"/>
          <p:cNvSpPr txBox="1"/>
          <p:nvPr/>
        </p:nvSpPr>
        <p:spPr>
          <a:xfrm>
            <a:off x="755576" y="3861048"/>
            <a:ext cx="785818" cy="276999"/>
          </a:xfrm>
          <a:prstGeom prst="rect">
            <a:avLst/>
          </a:prstGeom>
          <a:noFill/>
        </p:spPr>
        <p:txBody>
          <a:bodyPr wrap="square" rtlCol="0">
            <a:spAutoFit/>
          </a:bodyPr>
          <a:lstStyle/>
          <a:p>
            <a:r>
              <a:rPr lang="nl-NL" sz="1200" dirty="0" smtClean="0"/>
              <a:t>Astma</a:t>
            </a:r>
            <a:endParaRPr lang="nl-NL" dirty="0"/>
          </a:p>
        </p:txBody>
      </p:sp>
      <p:sp>
        <p:nvSpPr>
          <p:cNvPr id="12" name="Tekstvak 11"/>
          <p:cNvSpPr txBox="1"/>
          <p:nvPr/>
        </p:nvSpPr>
        <p:spPr>
          <a:xfrm>
            <a:off x="1619672" y="3861048"/>
            <a:ext cx="785818" cy="276999"/>
          </a:xfrm>
          <a:prstGeom prst="rect">
            <a:avLst/>
          </a:prstGeom>
          <a:noFill/>
        </p:spPr>
        <p:txBody>
          <a:bodyPr wrap="square" rtlCol="0">
            <a:spAutoFit/>
          </a:bodyPr>
          <a:lstStyle/>
          <a:p>
            <a:r>
              <a:rPr lang="nl-NL" sz="1200" dirty="0" smtClean="0"/>
              <a:t>COPD</a:t>
            </a:r>
            <a:endParaRPr lang="nl-NL" dirty="0"/>
          </a:p>
        </p:txBody>
      </p:sp>
      <p:sp>
        <p:nvSpPr>
          <p:cNvPr id="13" name="Tekstvak 12"/>
          <p:cNvSpPr txBox="1"/>
          <p:nvPr/>
        </p:nvSpPr>
        <p:spPr>
          <a:xfrm>
            <a:off x="4572000" y="3795880"/>
            <a:ext cx="936104" cy="461665"/>
          </a:xfrm>
          <a:prstGeom prst="rect">
            <a:avLst/>
          </a:prstGeom>
          <a:noFill/>
        </p:spPr>
        <p:txBody>
          <a:bodyPr wrap="square" rtlCol="0">
            <a:spAutoFit/>
          </a:bodyPr>
          <a:lstStyle/>
          <a:p>
            <a:r>
              <a:rPr lang="nl-NL" sz="1200" dirty="0" smtClean="0"/>
              <a:t>OSAS</a:t>
            </a:r>
          </a:p>
          <a:p>
            <a:r>
              <a:rPr lang="nl-NL" sz="1200" dirty="0" smtClean="0"/>
              <a:t>Coach_v2</a:t>
            </a:r>
            <a:endParaRPr lang="nl-NL" dirty="0"/>
          </a:p>
        </p:txBody>
      </p:sp>
      <p:sp>
        <p:nvSpPr>
          <p:cNvPr id="14" name="Tekstvak 13"/>
          <p:cNvSpPr txBox="1"/>
          <p:nvPr/>
        </p:nvSpPr>
        <p:spPr>
          <a:xfrm>
            <a:off x="5580112" y="3795880"/>
            <a:ext cx="785818" cy="461665"/>
          </a:xfrm>
          <a:prstGeom prst="rect">
            <a:avLst/>
          </a:prstGeom>
          <a:noFill/>
        </p:spPr>
        <p:txBody>
          <a:bodyPr wrap="square" rtlCol="0">
            <a:spAutoFit/>
          </a:bodyPr>
          <a:lstStyle/>
          <a:p>
            <a:r>
              <a:rPr lang="nl-NL" sz="1200" dirty="0" smtClean="0"/>
              <a:t>Prostaat</a:t>
            </a:r>
          </a:p>
          <a:p>
            <a:r>
              <a:rPr lang="nl-NL" sz="1200" dirty="0" smtClean="0"/>
              <a:t>online</a:t>
            </a:r>
            <a:endParaRPr lang="nl-NL" dirty="0"/>
          </a:p>
        </p:txBody>
      </p:sp>
      <p:sp>
        <p:nvSpPr>
          <p:cNvPr id="15" name="Tekstvak 14"/>
          <p:cNvSpPr txBox="1"/>
          <p:nvPr/>
        </p:nvSpPr>
        <p:spPr>
          <a:xfrm>
            <a:off x="6864286" y="3831431"/>
            <a:ext cx="1020082" cy="461665"/>
          </a:xfrm>
          <a:prstGeom prst="rect">
            <a:avLst/>
          </a:prstGeom>
          <a:noFill/>
        </p:spPr>
        <p:txBody>
          <a:bodyPr wrap="square" rtlCol="0">
            <a:spAutoFit/>
          </a:bodyPr>
          <a:lstStyle/>
          <a:p>
            <a:r>
              <a:rPr lang="nl-NL" sz="1200" dirty="0" smtClean="0"/>
              <a:t>Fitbit bij overgewicht</a:t>
            </a:r>
          </a:p>
        </p:txBody>
      </p:sp>
      <p:sp>
        <p:nvSpPr>
          <p:cNvPr id="16" name="Tekstvak 15"/>
          <p:cNvSpPr txBox="1"/>
          <p:nvPr/>
        </p:nvSpPr>
        <p:spPr>
          <a:xfrm>
            <a:off x="7719832" y="3793030"/>
            <a:ext cx="1388672" cy="461665"/>
          </a:xfrm>
          <a:prstGeom prst="rect">
            <a:avLst/>
          </a:prstGeom>
          <a:noFill/>
        </p:spPr>
        <p:txBody>
          <a:bodyPr wrap="square" rtlCol="0">
            <a:spAutoFit/>
          </a:bodyPr>
          <a:lstStyle/>
          <a:p>
            <a:r>
              <a:rPr lang="nl-NL" sz="1200" dirty="0" err="1" smtClean="0"/>
              <a:t>Allergie-netwerk</a:t>
            </a:r>
            <a:r>
              <a:rPr lang="nl-NL" sz="1200" dirty="0" smtClean="0"/>
              <a:t> regio </a:t>
            </a:r>
            <a:r>
              <a:rPr lang="nl-NL" sz="1200" dirty="0" err="1" smtClean="0"/>
              <a:t>Rijnmond</a:t>
            </a:r>
            <a:endParaRPr lang="nl-NL" sz="1200" dirty="0" smtClean="0"/>
          </a:p>
        </p:txBody>
      </p:sp>
      <p:pic>
        <p:nvPicPr>
          <p:cNvPr id="1029" name="E5BECA90-3611-4181-8132-71AA921AFE3D" descr="729E2662-86F6-481B-9147-7E10B668FF54@cv"/>
          <p:cNvPicPr>
            <a:picLocks noChangeAspect="1" noChangeArrowheads="1"/>
          </p:cNvPicPr>
          <p:nvPr/>
        </p:nvPicPr>
        <p:blipFill>
          <a:blip r:embed="rId9"/>
          <a:srcRect/>
          <a:stretch>
            <a:fillRect/>
          </a:stretch>
        </p:blipFill>
        <p:spPr bwMode="auto">
          <a:xfrm>
            <a:off x="1655168" y="2996952"/>
            <a:ext cx="788668" cy="788668"/>
          </a:xfrm>
          <a:prstGeom prst="rect">
            <a:avLst/>
          </a:prstGeom>
          <a:noFill/>
          <a:ln w="9525">
            <a:noFill/>
            <a:miter lim="800000"/>
            <a:headEnd/>
            <a:tailEnd/>
          </a:ln>
        </p:spPr>
      </p:pic>
      <p:pic>
        <p:nvPicPr>
          <p:cNvPr id="1030" name="4E30AF83-DD38-48F5-9B8F-4FB64A28021D" descr="640701DE-AD22-4D59-9922-36AE8A36AA45@cv"/>
          <p:cNvPicPr>
            <a:picLocks noChangeAspect="1" noChangeArrowheads="1"/>
          </p:cNvPicPr>
          <p:nvPr/>
        </p:nvPicPr>
        <p:blipFill>
          <a:blip r:embed="rId10"/>
          <a:srcRect/>
          <a:stretch>
            <a:fillRect/>
          </a:stretch>
        </p:blipFill>
        <p:spPr bwMode="auto">
          <a:xfrm>
            <a:off x="7898774" y="2967278"/>
            <a:ext cx="813178" cy="813178"/>
          </a:xfrm>
          <a:prstGeom prst="rect">
            <a:avLst/>
          </a:prstGeom>
          <a:noFill/>
          <a:ln w="9525">
            <a:noFill/>
            <a:miter lim="800000"/>
            <a:headEnd/>
            <a:tailEnd/>
          </a:ln>
        </p:spPr>
      </p:pic>
      <p:pic>
        <p:nvPicPr>
          <p:cNvPr id="1031" name="1BC737C1-8126-4DBA-979C-C162BCF641AC" descr="B9C57808-A669-479A-935E-F927575FE999@cv"/>
          <p:cNvPicPr>
            <a:picLocks noChangeAspect="1" noChangeArrowheads="1"/>
          </p:cNvPicPr>
          <p:nvPr/>
        </p:nvPicPr>
        <p:blipFill>
          <a:blip r:embed="rId11"/>
          <a:srcRect/>
          <a:stretch>
            <a:fillRect/>
          </a:stretch>
        </p:blipFill>
        <p:spPr bwMode="auto">
          <a:xfrm>
            <a:off x="5580112" y="3003792"/>
            <a:ext cx="793798" cy="793798"/>
          </a:xfrm>
          <a:prstGeom prst="rect">
            <a:avLst/>
          </a:prstGeom>
          <a:noFill/>
          <a:ln w="9525">
            <a:noFill/>
            <a:miter lim="800000"/>
            <a:headEnd/>
            <a:tailEnd/>
          </a:ln>
        </p:spPr>
      </p:pic>
      <p:pic>
        <p:nvPicPr>
          <p:cNvPr id="1032" name="5342DA99-A584-4CFE-B330-EDCF6841A39D" descr="60F74189-7081-4EAC-BB48-499EE921E7D0@cv"/>
          <p:cNvPicPr>
            <a:picLocks noChangeAspect="1" noChangeArrowheads="1"/>
          </p:cNvPicPr>
          <p:nvPr/>
        </p:nvPicPr>
        <p:blipFill>
          <a:blip r:embed="rId12"/>
          <a:srcRect/>
          <a:stretch>
            <a:fillRect/>
          </a:stretch>
        </p:blipFill>
        <p:spPr bwMode="auto">
          <a:xfrm>
            <a:off x="6839742" y="2960438"/>
            <a:ext cx="828602" cy="828602"/>
          </a:xfrm>
          <a:prstGeom prst="rect">
            <a:avLst/>
          </a:prstGeom>
          <a:noFill/>
          <a:ln w="9525">
            <a:noFill/>
            <a:miter lim="800000"/>
            <a:headEnd/>
            <a:tailEnd/>
          </a:ln>
        </p:spPr>
      </p:pic>
      <p:pic>
        <p:nvPicPr>
          <p:cNvPr id="1033" name="491989B6-C913-4367-83EE-E15C40282D9C" descr="AE59FD45-8CAB-47EE-BA40-F68E3F48C6B8@cv"/>
          <p:cNvPicPr>
            <a:picLocks noChangeAspect="1" noChangeArrowheads="1"/>
          </p:cNvPicPr>
          <p:nvPr/>
        </p:nvPicPr>
        <p:blipFill>
          <a:blip r:embed="rId13"/>
          <a:srcRect/>
          <a:stretch>
            <a:fillRect/>
          </a:stretch>
        </p:blipFill>
        <p:spPr bwMode="auto">
          <a:xfrm>
            <a:off x="4572000" y="3003792"/>
            <a:ext cx="782398" cy="782398"/>
          </a:xfrm>
          <a:prstGeom prst="rect">
            <a:avLst/>
          </a:prstGeom>
          <a:noFill/>
          <a:ln w="9525">
            <a:noFill/>
            <a:miter lim="800000"/>
            <a:headEnd/>
            <a:tailEnd/>
          </a:ln>
        </p:spPr>
      </p:pic>
      <p:pic>
        <p:nvPicPr>
          <p:cNvPr id="17" name="Afbeelding 16" descr="NSI.png"/>
          <p:cNvPicPr>
            <a:picLocks noChangeAspect="1"/>
          </p:cNvPicPr>
          <p:nvPr/>
        </p:nvPicPr>
        <p:blipFill>
          <a:blip r:embed="rId14"/>
          <a:stretch>
            <a:fillRect/>
          </a:stretch>
        </p:blipFill>
        <p:spPr>
          <a:xfrm>
            <a:off x="2735488" y="2996952"/>
            <a:ext cx="791888" cy="791888"/>
          </a:xfrm>
          <a:prstGeom prst="rect">
            <a:avLst/>
          </a:prstGeom>
        </p:spPr>
      </p:pic>
      <p:sp>
        <p:nvSpPr>
          <p:cNvPr id="18" name="Tekstvak 17"/>
          <p:cNvSpPr txBox="1"/>
          <p:nvPr/>
        </p:nvSpPr>
        <p:spPr>
          <a:xfrm>
            <a:off x="2627784" y="3861048"/>
            <a:ext cx="936104" cy="461665"/>
          </a:xfrm>
          <a:prstGeom prst="rect">
            <a:avLst/>
          </a:prstGeom>
          <a:noFill/>
        </p:spPr>
        <p:txBody>
          <a:bodyPr wrap="square" rtlCol="0">
            <a:spAutoFit/>
          </a:bodyPr>
          <a:lstStyle/>
          <a:p>
            <a:r>
              <a:rPr lang="nl-NL" sz="1200" dirty="0" smtClean="0"/>
              <a:t>NSI-OSAS_v1</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half" idx="1"/>
          </p:nvPr>
        </p:nvSpPr>
        <p:spPr/>
        <p:txBody>
          <a:bodyPr/>
          <a:lstStyle/>
          <a:p>
            <a:pPr marL="0" indent="0">
              <a:buNone/>
            </a:pPr>
            <a:r>
              <a:rPr lang="nl-NL" dirty="0" smtClean="0"/>
              <a:t>OSAS= obstructief slaapapneu syndroom</a:t>
            </a:r>
          </a:p>
          <a:p>
            <a:r>
              <a:rPr lang="nl-NL" dirty="0" smtClean="0"/>
              <a:t>Dichtvallen van de bovenste luchtwegen tijdens de slaap</a:t>
            </a:r>
          </a:p>
          <a:p>
            <a:r>
              <a:rPr lang="nl-NL" dirty="0" smtClean="0"/>
              <a:t>Gefragmenteerde slaap, snurken </a:t>
            </a:r>
            <a:r>
              <a:rPr lang="nl-NL" dirty="0"/>
              <a:t>en </a:t>
            </a:r>
            <a:r>
              <a:rPr lang="nl-NL" dirty="0" smtClean="0"/>
              <a:t>bewegingsonrust</a:t>
            </a:r>
          </a:p>
          <a:p>
            <a:r>
              <a:rPr lang="nl-NL" dirty="0" smtClean="0"/>
              <a:t>Lichamelijke en geestelijke klachten </a:t>
            </a:r>
            <a:endParaRPr lang="nl-NL" dirty="0"/>
          </a:p>
          <a:p>
            <a:endParaRPr lang="nl-NL" dirty="0"/>
          </a:p>
          <a:p>
            <a:pPr lvl="7"/>
            <a:r>
              <a:rPr lang="nl-NL" dirty="0" smtClean="0"/>
              <a:t>Ademstops = apneus = AHI per uur</a:t>
            </a:r>
          </a:p>
          <a:p>
            <a:pPr lvl="7"/>
            <a:r>
              <a:rPr lang="nl-NL" dirty="0" smtClean="0"/>
              <a:t>Behandeling CPAP= positieve druk </a:t>
            </a:r>
          </a:p>
          <a:p>
            <a:pPr lvl="7"/>
            <a:r>
              <a:rPr lang="nl-NL" dirty="0" smtClean="0"/>
              <a:t>AHI </a:t>
            </a:r>
          </a:p>
          <a:p>
            <a:pPr lvl="7"/>
            <a:r>
              <a:rPr lang="nl-NL" dirty="0"/>
              <a:t>T</a:t>
            </a:r>
            <a:r>
              <a:rPr lang="nl-NL" dirty="0" smtClean="0"/>
              <a:t>herapietrouw </a:t>
            </a:r>
          </a:p>
          <a:p>
            <a:pPr lvl="7"/>
            <a:r>
              <a:rPr lang="nl-NL" dirty="0" smtClean="0"/>
              <a:t>Maskerlekkage </a:t>
            </a:r>
          </a:p>
          <a:p>
            <a:pPr lvl="7"/>
            <a:endParaRPr lang="nl-NL" dirty="0" smtClean="0"/>
          </a:p>
          <a:p>
            <a:pPr lvl="8"/>
            <a:endParaRPr lang="nl-NL" dirty="0"/>
          </a:p>
        </p:txBody>
      </p:sp>
      <p:sp>
        <p:nvSpPr>
          <p:cNvPr id="4" name="Titel 3"/>
          <p:cNvSpPr>
            <a:spLocks noGrp="1"/>
          </p:cNvSpPr>
          <p:nvPr>
            <p:ph type="title"/>
          </p:nvPr>
        </p:nvSpPr>
        <p:spPr/>
        <p:txBody>
          <a:bodyPr>
            <a:normAutofit/>
          </a:bodyPr>
          <a:lstStyle/>
          <a:p>
            <a:r>
              <a:rPr lang="nl-NL" sz="3200" dirty="0" smtClean="0"/>
              <a:t>OSAS Voorlichting </a:t>
            </a:r>
            <a:r>
              <a:rPr lang="nl-NL" sz="3200" dirty="0" err="1" smtClean="0"/>
              <a:t>slide</a:t>
            </a:r>
            <a:r>
              <a:rPr lang="nl-NL" sz="3200" dirty="0" smtClean="0"/>
              <a:t> Simone</a:t>
            </a:r>
            <a:endParaRPr lang="nl-NL" sz="3200" dirty="0"/>
          </a:p>
        </p:txBody>
      </p:sp>
      <p:pic>
        <p:nvPicPr>
          <p:cNvPr id="8" name="Tijdelijke aanduiding voor onlineafbeelding 7"/>
          <p:cNvPicPr>
            <a:picLocks noGrp="1" noChangeAspect="1"/>
          </p:cNvPicPr>
          <p:nvPr>
            <p:ph type="chart" sz="half" idx="4294967295"/>
          </p:nvPr>
        </p:nvPicPr>
        <p:blipFill>
          <a:blip r:embed="rId3">
            <a:extLst>
              <a:ext uri="{28A0092B-C50C-407E-A947-70E740481C1C}">
                <a14:useLocalDpi xmlns:a14="http://schemas.microsoft.com/office/drawing/2010/main" xmlns="" val="0"/>
              </a:ext>
            </a:extLst>
          </a:blip>
          <a:stretch>
            <a:fillRect/>
          </a:stretch>
        </p:blipFill>
        <p:spPr>
          <a:xfrm>
            <a:off x="6228184" y="4293096"/>
            <a:ext cx="2095500" cy="1743075"/>
          </a:xfrm>
        </p:spPr>
      </p:pic>
      <p:pic>
        <p:nvPicPr>
          <p:cNvPr id="6" name="Afbeelding 5"/>
          <p:cNvPicPr>
            <a:picLocks noChangeAspect="1"/>
          </p:cNvPicPr>
          <p:nvPr/>
        </p:nvPicPr>
        <p:blipFill>
          <a:blip r:embed="rId4"/>
          <a:stretch>
            <a:fillRect/>
          </a:stretch>
        </p:blipFill>
        <p:spPr>
          <a:xfrm>
            <a:off x="745702" y="3284984"/>
            <a:ext cx="1734775" cy="16429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altLang="nl-NL" sz="3200" dirty="0" smtClean="0"/>
              <a:t>Succes is ook: Inhoud bieden</a:t>
            </a:r>
            <a:endParaRPr lang="nl-NL" sz="3200" dirty="0"/>
          </a:p>
        </p:txBody>
      </p:sp>
      <p:pic>
        <p:nvPicPr>
          <p:cNvPr id="5" name="Picture 4"/>
          <p:cNvPicPr>
            <a:picLocks noChangeAspect="1" noChangeArrowheads="1"/>
          </p:cNvPicPr>
          <p:nvPr/>
        </p:nvPicPr>
        <p:blipFill>
          <a:blip r:embed="rId3" cstate="print"/>
          <a:srcRect l="1568"/>
          <a:stretch>
            <a:fillRect/>
          </a:stretch>
        </p:blipFill>
        <p:spPr bwMode="auto">
          <a:xfrm>
            <a:off x="2031195" y="1571612"/>
            <a:ext cx="5081611" cy="4463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presentatie - kopie">
  <a:themeElements>
    <a:clrScheme name="Vlietl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ietla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lietl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ietl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ietl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ietl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ietl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ietl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ietla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ietl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ietl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ietl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ietl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ietl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750</TotalTime>
  <Words>1689</Words>
  <Application>Microsoft Office PowerPoint</Application>
  <PresentationFormat>Diavoorstelling (4:3)</PresentationFormat>
  <Paragraphs>228</Paragraphs>
  <Slides>27</Slides>
  <Notes>25</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Powerpointpresentatie - kopie</vt:lpstr>
      <vt:lpstr>Dia 1</vt:lpstr>
      <vt:lpstr> Plaats Gezondheidsmeter PGO</vt:lpstr>
      <vt:lpstr>Stelling 1</vt:lpstr>
      <vt:lpstr>Franciscus Gasthuis: Innovator</vt:lpstr>
      <vt:lpstr>Stelling 2</vt:lpstr>
      <vt:lpstr>5 Samen = Succes</vt:lpstr>
      <vt:lpstr>Franciscus Gasthuis: Innovator</vt:lpstr>
      <vt:lpstr>OSAS Voorlichting slide Simone</vt:lpstr>
      <vt:lpstr>Succes is ook: Inhoud bieden</vt:lpstr>
      <vt:lpstr>Meten</vt:lpstr>
      <vt:lpstr>Sturen</vt:lpstr>
      <vt:lpstr>Aantal dagboeken</vt:lpstr>
      <vt:lpstr>Vragen</vt:lpstr>
      <vt:lpstr>E-Consulten &amp; Online beoordelingen</vt:lpstr>
      <vt:lpstr>Leren</vt:lpstr>
      <vt:lpstr>Leren</vt:lpstr>
      <vt:lpstr>100% wil meedoen</vt:lpstr>
      <vt:lpstr>Stelling 3</vt:lpstr>
      <vt:lpstr>513 longpatiënten Franciscus</vt:lpstr>
      <vt:lpstr>Stelling 4</vt:lpstr>
      <vt:lpstr>Dia 21</vt:lpstr>
      <vt:lpstr>Toestemming</vt:lpstr>
      <vt:lpstr>Vragen?</vt:lpstr>
      <vt:lpstr>Stelling 3</vt:lpstr>
      <vt:lpstr>Stelling 5</vt:lpstr>
      <vt:lpstr>Invulgedrag individuele patiënt</vt:lpstr>
      <vt:lpstr>Stelling 7</vt:lpstr>
    </vt:vector>
  </TitlesOfParts>
  <Company>Vlietland Ziekenhuis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asingh</dc:creator>
  <cp:lastModifiedBy>Ester van Noort</cp:lastModifiedBy>
  <cp:revision>88</cp:revision>
  <dcterms:created xsi:type="dcterms:W3CDTF">2015-09-30T08:57:33Z</dcterms:created>
  <dcterms:modified xsi:type="dcterms:W3CDTF">2017-05-05T08:42:57Z</dcterms:modified>
</cp:coreProperties>
</file>